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id-ID"/>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8DCAFCF5-E92D-47A1-86E5-E1717E196B51}" type="datetimeFigureOut">
              <a:rPr lang="id-ID" smtClean="0"/>
              <a:t>15/02/2019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DCAFCF5-E92D-47A1-86E5-E1717E196B51}" type="datetimeFigureOut">
              <a:rPr lang="id-ID" smtClean="0"/>
              <a:t>15/02/2019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DCAFCF5-E92D-47A1-86E5-E1717E196B51}" type="datetimeFigureOut">
              <a:rPr lang="id-ID" smtClean="0"/>
              <a:t>15/02/2019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8DCAFCF5-E92D-47A1-86E5-E1717E196B51}" type="datetimeFigureOut">
              <a:rPr lang="id-ID" smtClean="0"/>
              <a:t>15/02/2019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id-ID"/>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CAFCF5-E92D-47A1-86E5-E1717E196B51}" type="datetimeFigureOut">
              <a:rPr lang="id-ID" smtClean="0"/>
              <a:t>15/02/2019</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8DCAFCF5-E92D-47A1-86E5-E1717E196B51}" type="datetimeFigureOut">
              <a:rPr lang="id-ID" smtClean="0"/>
              <a:t>15/02/2019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id-ID"/>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8DCAFCF5-E92D-47A1-86E5-E1717E196B51}" type="datetimeFigureOut">
              <a:rPr lang="id-ID" smtClean="0"/>
              <a:t>15/02/2019</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8DCAFCF5-E92D-47A1-86E5-E1717E196B51}" type="datetimeFigureOut">
              <a:rPr lang="id-ID" smtClean="0"/>
              <a:t>15/02/2019</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CAFCF5-E92D-47A1-86E5-E1717E196B51}" type="datetimeFigureOut">
              <a:rPr lang="id-ID" smtClean="0"/>
              <a:t>15/02/2019</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id-ID"/>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AFCF5-E92D-47A1-86E5-E1717E196B51}" type="datetimeFigureOut">
              <a:rPr lang="id-ID" smtClean="0"/>
              <a:t>15/02/2019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id-ID"/>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CAFCF5-E92D-47A1-86E5-E1717E196B51}" type="datetimeFigureOut">
              <a:rPr lang="id-ID" smtClean="0"/>
              <a:t>15/02/2019</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42AD2D2-2355-4264-A61E-2BB84AE84670}"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CAFCF5-E92D-47A1-86E5-E1717E196B51}" type="datetimeFigureOut">
              <a:rPr lang="id-ID" smtClean="0"/>
              <a:t>15/02/2019</a:t>
            </a:fld>
            <a:endParaRPr lang="id-ID"/>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d-ID"/>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AD2D2-2355-4264-A61E-2BB84AE84670}"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Bakteri dan archaea</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lvl="0">
              <a:buNone/>
            </a:pPr>
            <a:r>
              <a:rPr lang="id-ID" dirty="0" smtClean="0"/>
              <a:t>3. </a:t>
            </a:r>
            <a:r>
              <a:rPr lang="en-ID" dirty="0" smtClean="0"/>
              <a:t>Slime(</a:t>
            </a:r>
            <a:r>
              <a:rPr lang="en-ID" dirty="0" err="1" smtClean="0"/>
              <a:t>lapisan</a:t>
            </a:r>
            <a:r>
              <a:rPr lang="en-ID" dirty="0" smtClean="0"/>
              <a:t> </a:t>
            </a:r>
            <a:r>
              <a:rPr lang="en-ID" dirty="0" err="1"/>
              <a:t>lendir</a:t>
            </a:r>
            <a:r>
              <a:rPr lang="en-ID" dirty="0"/>
              <a:t>), </a:t>
            </a:r>
            <a:r>
              <a:rPr lang="en-ID" dirty="0" err="1"/>
              <a:t>secara</a:t>
            </a:r>
            <a:r>
              <a:rPr lang="en-ID" dirty="0"/>
              <a:t> </a:t>
            </a:r>
            <a:r>
              <a:rPr lang="en-ID" dirty="0" err="1"/>
              <a:t>spesifik</a:t>
            </a:r>
            <a:r>
              <a:rPr lang="en-ID" dirty="0"/>
              <a:t> </a:t>
            </a:r>
            <a:r>
              <a:rPr lang="en-ID" dirty="0" err="1"/>
              <a:t>lapisan</a:t>
            </a:r>
            <a:r>
              <a:rPr lang="en-ID" dirty="0"/>
              <a:t> lender </a:t>
            </a:r>
            <a:r>
              <a:rPr lang="en-ID" dirty="0" err="1"/>
              <a:t>tersusun</a:t>
            </a:r>
            <a:r>
              <a:rPr lang="en-ID" dirty="0"/>
              <a:t> </a:t>
            </a:r>
            <a:r>
              <a:rPr lang="en-ID" dirty="0" err="1"/>
              <a:t>atas</a:t>
            </a:r>
            <a:r>
              <a:rPr lang="en-ID" dirty="0"/>
              <a:t> </a:t>
            </a:r>
            <a:r>
              <a:rPr lang="en-ID" dirty="0" err="1"/>
              <a:t>eksopolisakarida</a:t>
            </a:r>
            <a:r>
              <a:rPr lang="en-ID" dirty="0"/>
              <a:t>, </a:t>
            </a:r>
            <a:r>
              <a:rPr lang="en-ID" dirty="0" err="1"/>
              <a:t>glikoprotein</a:t>
            </a:r>
            <a:r>
              <a:rPr lang="en-ID" dirty="0"/>
              <a:t>, </a:t>
            </a:r>
            <a:r>
              <a:rPr lang="en-ID" dirty="0" err="1"/>
              <a:t>dan</a:t>
            </a:r>
            <a:r>
              <a:rPr lang="en-ID" dirty="0"/>
              <a:t> </a:t>
            </a:r>
            <a:r>
              <a:rPr lang="en-ID" dirty="0" err="1"/>
              <a:t>glikolopid</a:t>
            </a:r>
            <a:r>
              <a:rPr lang="en-ID" dirty="0"/>
              <a:t>. </a:t>
            </a:r>
            <a:r>
              <a:rPr lang="en-ID" dirty="0" err="1"/>
              <a:t>Fungsi</a:t>
            </a:r>
            <a:r>
              <a:rPr lang="en-ID" dirty="0"/>
              <a:t> </a:t>
            </a:r>
            <a:r>
              <a:rPr lang="en-ID" dirty="0" err="1"/>
              <a:t>dari</a:t>
            </a:r>
            <a:r>
              <a:rPr lang="en-ID" dirty="0"/>
              <a:t> </a:t>
            </a:r>
            <a:r>
              <a:rPr lang="en-ID" dirty="0" err="1"/>
              <a:t>lapisan</a:t>
            </a:r>
            <a:r>
              <a:rPr lang="en-ID" dirty="0"/>
              <a:t> lender </a:t>
            </a:r>
            <a:r>
              <a:rPr lang="en-ID" dirty="0" err="1"/>
              <a:t>yaitu</a:t>
            </a:r>
            <a:r>
              <a:rPr lang="en-ID" dirty="0"/>
              <a:t> </a:t>
            </a:r>
            <a:r>
              <a:rPr lang="en-ID" dirty="0" err="1"/>
              <a:t>untuk</a:t>
            </a:r>
            <a:r>
              <a:rPr lang="en-ID" dirty="0"/>
              <a:t> </a:t>
            </a:r>
            <a:r>
              <a:rPr lang="en-ID" dirty="0" err="1"/>
              <a:t>melindungi</a:t>
            </a:r>
            <a:r>
              <a:rPr lang="en-ID" dirty="0"/>
              <a:t> </a:t>
            </a:r>
            <a:r>
              <a:rPr lang="en-ID" dirty="0" err="1"/>
              <a:t>bakteri</a:t>
            </a:r>
            <a:r>
              <a:rPr lang="en-ID" dirty="0"/>
              <a:t> </a:t>
            </a:r>
            <a:r>
              <a:rPr lang="en-ID" dirty="0" err="1"/>
              <a:t>dari</a:t>
            </a:r>
            <a:r>
              <a:rPr lang="en-ID" dirty="0"/>
              <a:t> </a:t>
            </a:r>
            <a:r>
              <a:rPr lang="en-ID" dirty="0" err="1"/>
              <a:t>pengaruh</a:t>
            </a:r>
            <a:r>
              <a:rPr lang="en-ID" dirty="0"/>
              <a:t> </a:t>
            </a:r>
            <a:r>
              <a:rPr lang="en-ID" dirty="0" err="1"/>
              <a:t>lingkungan</a:t>
            </a:r>
            <a:r>
              <a:rPr lang="en-ID" dirty="0"/>
              <a:t> yang </a:t>
            </a:r>
            <a:r>
              <a:rPr lang="en-ID" dirty="0" err="1"/>
              <a:t>membahayakan</a:t>
            </a:r>
            <a:r>
              <a:rPr lang="en-ID" dirty="0"/>
              <a:t> , </a:t>
            </a:r>
            <a:r>
              <a:rPr lang="en-ID" dirty="0" err="1"/>
              <a:t>misal</a:t>
            </a:r>
            <a:r>
              <a:rPr lang="en-ID" dirty="0"/>
              <a:t> antibiotic </a:t>
            </a:r>
            <a:r>
              <a:rPr lang="en-ID" dirty="0" err="1"/>
              <a:t>dan</a:t>
            </a:r>
            <a:r>
              <a:rPr lang="en-ID" dirty="0"/>
              <a:t> </a:t>
            </a:r>
            <a:r>
              <a:rPr lang="en-ID" dirty="0" err="1"/>
              <a:t>kekeringan</a:t>
            </a:r>
            <a:r>
              <a:rPr lang="en-ID" dirty="0"/>
              <a:t>.</a:t>
            </a:r>
            <a:endParaRPr lang="id-ID" dirty="0"/>
          </a:p>
          <a:p>
            <a:pPr>
              <a:buNone/>
            </a:pPr>
            <a:endParaRPr lang="id-ID"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lstStyle/>
          <a:p>
            <a:pPr>
              <a:buNone/>
            </a:pPr>
            <a:r>
              <a:rPr lang="id-ID" dirty="0" smtClean="0"/>
              <a:t>4. Filamen </a:t>
            </a:r>
            <a:r>
              <a:rPr lang="id-ID" dirty="0"/>
              <a:t>aksial ( endoflagela ) adalah kumpulan benang yang muncul pada ujung sel dibawah selaput luar sel dan berfvilin membentuk sefiral disekeliling sel contohnya </a:t>
            </a:r>
            <a:r>
              <a:rPr lang="id-ID" i="1" dirty="0"/>
              <a:t>treponema pollidum dan leptosevira interrogen </a:t>
            </a:r>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92500" lnSpcReduction="10000"/>
          </a:bodyPr>
          <a:lstStyle/>
          <a:p>
            <a:pPr>
              <a:buNone/>
            </a:pPr>
            <a:r>
              <a:rPr lang="id-ID" dirty="0" smtClean="0"/>
              <a:t>5. Fimbria </a:t>
            </a:r>
            <a:r>
              <a:rPr lang="id-ID" dirty="0"/>
              <a:t>termasuk golongan protein yang disebut lektin yang dapat mengenali dan terikat pada residu gula khusus pada polisakarida permukaan sel.</a:t>
            </a:r>
          </a:p>
          <a:p>
            <a:r>
              <a:rPr lang="id-ID" dirty="0" smtClean="0"/>
              <a:t>bakteri </a:t>
            </a:r>
            <a:r>
              <a:rPr lang="id-ID" dirty="0"/>
              <a:t>fimbria cenderung saling melekat pada sel hewan</a:t>
            </a:r>
          </a:p>
          <a:p>
            <a:r>
              <a:rPr lang="id-ID" dirty="0" smtClean="0"/>
              <a:t>Seperti </a:t>
            </a:r>
            <a:r>
              <a:rPr lang="id-ID" i="1" dirty="0"/>
              <a:t>Neisseria gonorrhoeae </a:t>
            </a:r>
            <a:r>
              <a:rPr lang="id-ID" dirty="0"/>
              <a:t>dan escherichis coli untuk menimbulkan penyakit yang berkaitan dengan dimilikinya fimbria </a:t>
            </a:r>
          </a:p>
          <a:p>
            <a:r>
              <a:rPr lang="id-ID" dirty="0" smtClean="0"/>
              <a:t>Fimbria </a:t>
            </a:r>
            <a:r>
              <a:rPr lang="id-ID" dirty="0"/>
              <a:t>N. Gonorhoeae memungkinkan bakteri ini membentuk  koloni pada membran mukosa sehingga menimbulkan penyakit </a:t>
            </a:r>
          </a:p>
          <a:p>
            <a:endParaRPr lang="id-ID"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pPr algn="just">
              <a:buNone/>
            </a:pPr>
            <a:r>
              <a:rPr lang="id-ID" dirty="0" smtClean="0"/>
              <a:t>6. </a:t>
            </a:r>
            <a:r>
              <a:rPr lang="id-ID" dirty="0"/>
              <a:t>PILI berberan khusus dalam transfer melekul genetik ( DNA) dari  satu bakteri ke bakteri lain nya pada peristiwa </a:t>
            </a:r>
            <a:r>
              <a:rPr lang="id-ID" dirty="0" smtClean="0"/>
              <a:t>konjungsi,karena </a:t>
            </a:r>
            <a:r>
              <a:rPr lang="id-ID" dirty="0"/>
              <a:t>fungsinya yang sefesifik pada teransfer DNA bakteri , maka fili sering disebut fili sex.</a:t>
            </a:r>
          </a:p>
          <a:p>
            <a:pPr>
              <a:buNone/>
            </a:pPr>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0648"/>
            <a:ext cx="8229600" cy="5865515"/>
          </a:xfrm>
        </p:spPr>
        <p:txBody>
          <a:bodyPr>
            <a:normAutofit fontScale="70000" lnSpcReduction="20000"/>
          </a:bodyPr>
          <a:lstStyle/>
          <a:p>
            <a:pPr algn="just">
              <a:buNone/>
            </a:pPr>
            <a:r>
              <a:rPr lang="id-ID" dirty="0" smtClean="0">
                <a:latin typeface="Times New Roman" pitchFamily="18" charset="0"/>
                <a:cs typeface="Times New Roman" pitchFamily="18" charset="0"/>
              </a:rPr>
              <a:t>7. Dinding </a:t>
            </a:r>
            <a:r>
              <a:rPr lang="id-ID" dirty="0">
                <a:latin typeface="Times New Roman" pitchFamily="18" charset="0"/>
                <a:cs typeface="Times New Roman" pitchFamily="18" charset="0"/>
              </a:rPr>
              <a:t>sel bakteri merupakan setruktur kompleks dan berfungsi sebagai penentu bentuk sel , pelindung sel dari kemungkinan pecah ketika tekanan air di dalam sel lebih besar dibandingkan di luar sel , serta pelindung isi sel dari perubahan lingkungan di luar sel. </a:t>
            </a:r>
          </a:p>
          <a:p>
            <a:pPr algn="just"/>
            <a:r>
              <a:rPr lang="id-ID" dirty="0" smtClean="0">
                <a:latin typeface="Times New Roman" pitchFamily="18" charset="0"/>
                <a:cs typeface="Times New Roman" pitchFamily="18" charset="0"/>
              </a:rPr>
              <a:t>Dinding </a:t>
            </a:r>
            <a:r>
              <a:rPr lang="id-ID" dirty="0">
                <a:latin typeface="Times New Roman" pitchFamily="18" charset="0"/>
                <a:cs typeface="Times New Roman" pitchFamily="18" charset="0"/>
              </a:rPr>
              <a:t>sel bakteri tersusun atas peptidoklikan ( dikinal juga dengan murein) , yang menyebabkan kakunya dinding sel </a:t>
            </a:r>
          </a:p>
          <a:p>
            <a:pPr algn="just"/>
            <a:r>
              <a:rPr lang="id-ID" dirty="0" smtClean="0">
                <a:latin typeface="Times New Roman" pitchFamily="18" charset="0"/>
                <a:cs typeface="Times New Roman" pitchFamily="18" charset="0"/>
              </a:rPr>
              <a:t>Peptidoklikan </a:t>
            </a:r>
            <a:r>
              <a:rPr lang="id-ID" dirty="0">
                <a:latin typeface="Times New Roman" pitchFamily="18" charset="0"/>
                <a:cs typeface="Times New Roman" pitchFamily="18" charset="0"/>
              </a:rPr>
              <a:t>merupakan polimer atau melekul besar yang terdiri atas perulangan disakarida yang tersusun atas monosakarida N-actylglucosamine ( NAG) dan N-acetylmuramic acid (NAM). </a:t>
            </a:r>
          </a:p>
          <a:p>
            <a:pPr algn="just"/>
            <a:r>
              <a:rPr lang="id-ID" dirty="0" smtClean="0">
                <a:latin typeface="Times New Roman" pitchFamily="18" charset="0"/>
                <a:cs typeface="Times New Roman" pitchFamily="18" charset="0"/>
              </a:rPr>
              <a:t>NAG </a:t>
            </a:r>
            <a:r>
              <a:rPr lang="id-ID" dirty="0">
                <a:latin typeface="Times New Roman" pitchFamily="18" charset="0"/>
                <a:cs typeface="Times New Roman" pitchFamily="18" charset="0"/>
              </a:rPr>
              <a:t>dan NAM melekat pada suatu peptida yang terdiri dari empat atau lima asam amino , yaitu D-alanin, asam D-lutamat, dan lisin dan asam diaminopimelat, membentuk selubung mengelilingi sel. </a:t>
            </a:r>
          </a:p>
          <a:p>
            <a:pPr algn="just"/>
            <a:r>
              <a:rPr lang="id-ID" dirty="0" smtClean="0">
                <a:latin typeface="Times New Roman" pitchFamily="18" charset="0"/>
                <a:cs typeface="Times New Roman" pitchFamily="18" charset="0"/>
              </a:rPr>
              <a:t>Pada </a:t>
            </a:r>
            <a:r>
              <a:rPr lang="id-ID" dirty="0">
                <a:latin typeface="Times New Roman" pitchFamily="18" charset="0"/>
                <a:cs typeface="Times New Roman" pitchFamily="18" charset="0"/>
              </a:rPr>
              <a:t>dinding sel bakteri ini ditemukan konfigurasi D-asam amino yang berbeda dengan konfigurasi asam amino di alam yang umumnya dalam bentuk L,NAM dan NAG saling berkaitan dalam ikatan 1-4 glukosida dan membentuk rantai yang disebut terapeptida. </a:t>
            </a:r>
          </a:p>
          <a:p>
            <a:pPr>
              <a:buNone/>
            </a:pPr>
            <a:endParaRPr lang="id-ID"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Struktur dinding sel bakteri Gram positif</a:t>
            </a:r>
            <a:endParaRPr lang="id-ID" dirty="0"/>
          </a:p>
        </p:txBody>
      </p:sp>
      <p:sp>
        <p:nvSpPr>
          <p:cNvPr id="3" name="Content Placeholder 2"/>
          <p:cNvSpPr>
            <a:spLocks noGrp="1"/>
          </p:cNvSpPr>
          <p:nvPr>
            <p:ph idx="1"/>
          </p:nvPr>
        </p:nvSpPr>
        <p:spPr/>
        <p:txBody>
          <a:bodyPr>
            <a:normAutofit fontScale="92500" lnSpcReduction="10000"/>
          </a:bodyPr>
          <a:lstStyle/>
          <a:p>
            <a:r>
              <a:rPr lang="id-ID" dirty="0"/>
              <a:t>Dinding sel bakteri </a:t>
            </a:r>
            <a:r>
              <a:rPr lang="id-ID" dirty="0" smtClean="0"/>
              <a:t>Gram </a:t>
            </a:r>
            <a:r>
              <a:rPr lang="id-ID" dirty="0"/>
              <a:t>positif mengandung banyak lapisan peptidoglikan atau murein yang membentuk struktur yang tebal dan kaku , dan asam teikoat yang mengandung alkohol (gliserol atau ribitol) dan postat. </a:t>
            </a:r>
          </a:p>
          <a:p>
            <a:r>
              <a:rPr lang="id-ID" dirty="0"/>
              <a:t>Ada dua macam asam taikoat yaitu asam lipoteikoat yang merentang di lapisan peptidoglikan dan terikat pada membran plasma, dan asam taikoat dinding yang terikat pada lapisan peptidoglikan.</a:t>
            </a:r>
          </a:p>
          <a:p>
            <a:endParaRPr lang="id-ID" dirty="0"/>
          </a:p>
          <a:p>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20000"/>
          </a:bodyPr>
          <a:lstStyle/>
          <a:p>
            <a:r>
              <a:rPr lang="id-ID" dirty="0"/>
              <a:t>Dinding sel bakteri </a:t>
            </a:r>
            <a:r>
              <a:rPr lang="id-ID" dirty="0" smtClean="0"/>
              <a:t>Gram </a:t>
            </a:r>
            <a:r>
              <a:rPr lang="id-ID" dirty="0"/>
              <a:t>negatif mengandung satu atau beberapa lapis peptidoglikan dan membran luar (auter membrane) .</a:t>
            </a:r>
          </a:p>
          <a:p>
            <a:r>
              <a:rPr lang="id-ID" dirty="0" smtClean="0"/>
              <a:t>Terdapat </a:t>
            </a:r>
            <a:r>
              <a:rPr lang="id-ID" dirty="0"/>
              <a:t>daerah periplasma yaitu daerah yang terdapat diantara membran plasma dan membran luar . </a:t>
            </a:r>
          </a:p>
          <a:p>
            <a:r>
              <a:rPr lang="id-ID" dirty="0" smtClean="0"/>
              <a:t>Dinding </a:t>
            </a:r>
            <a:r>
              <a:rPr lang="id-ID" dirty="0"/>
              <a:t>sel bakteri </a:t>
            </a:r>
            <a:r>
              <a:rPr lang="id-ID" dirty="0" smtClean="0"/>
              <a:t>Gram </a:t>
            </a:r>
            <a:r>
              <a:rPr lang="id-ID" dirty="0"/>
              <a:t>negatif tidak mengandung asam teykoat karena hanya mengandung jumlah kecil peptidoglikan , maka dinding sel bakteri gram negatif ini lebih tahan terhadap kerusakan mekanis.</a:t>
            </a:r>
          </a:p>
          <a:p>
            <a:r>
              <a:rPr lang="id-ID" dirty="0"/>
              <a:t>-Beberapa prokariot tidak memiliki dinding sel , contohnya bakteri genus </a:t>
            </a:r>
            <a:r>
              <a:rPr lang="id-ID" i="1" dirty="0"/>
              <a:t>Micoplasma </a:t>
            </a:r>
            <a:r>
              <a:rPr lang="id-ID" dirty="0"/>
              <a:t>yang merupakan bakteri terkecil yang dapat tumbuh dan berepriduksi di luar sel inang hidup.</a:t>
            </a:r>
          </a:p>
          <a:p>
            <a:r>
              <a:rPr lang="id-ID" dirty="0"/>
              <a:t>-Membran plasma mycoplasma bersifat unik karena tersusu atas sterol yang melindungi sel dari lisis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Struktur internal sel bakteri</a:t>
            </a:r>
            <a:endParaRPr lang="id-ID" dirty="0"/>
          </a:p>
        </p:txBody>
      </p:sp>
      <p:sp>
        <p:nvSpPr>
          <p:cNvPr id="3" name="Content Placeholder 2"/>
          <p:cNvSpPr>
            <a:spLocks noGrp="1"/>
          </p:cNvSpPr>
          <p:nvPr>
            <p:ph idx="1"/>
          </p:nvPr>
        </p:nvSpPr>
        <p:spPr/>
        <p:txBody>
          <a:bodyPr/>
          <a:lstStyle/>
          <a:p>
            <a:pPr>
              <a:buNone/>
            </a:pPr>
            <a:endParaRPr lang="id-ID"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Archaea </a:t>
            </a:r>
            <a:endParaRPr lang="id-ID" dirty="0"/>
          </a:p>
        </p:txBody>
      </p:sp>
      <p:sp>
        <p:nvSpPr>
          <p:cNvPr id="3" name="Content Placeholder 2"/>
          <p:cNvSpPr>
            <a:spLocks noGrp="1"/>
          </p:cNvSpPr>
          <p:nvPr>
            <p:ph idx="1"/>
          </p:nvPr>
        </p:nvSpPr>
        <p:spPr>
          <a:xfrm>
            <a:off x="467544" y="1556792"/>
            <a:ext cx="8229600" cy="4525963"/>
          </a:xfrm>
        </p:spPr>
        <p:txBody>
          <a:bodyPr>
            <a:normAutofit fontScale="70000" lnSpcReduction="20000"/>
          </a:bodyPr>
          <a:lstStyle/>
          <a:p>
            <a:r>
              <a:rPr lang="en-US" dirty="0" err="1"/>
              <a:t>Ciri</a:t>
            </a:r>
            <a:r>
              <a:rPr lang="en-US" dirty="0"/>
              <a:t> </a:t>
            </a:r>
            <a:r>
              <a:rPr lang="en-US" dirty="0" err="1"/>
              <a:t>ciri</a:t>
            </a:r>
            <a:r>
              <a:rPr lang="en-US" dirty="0"/>
              <a:t> </a:t>
            </a:r>
            <a:r>
              <a:rPr lang="en-US" dirty="0" err="1"/>
              <a:t>archaeabacteria</a:t>
            </a:r>
            <a:r>
              <a:rPr lang="en-US" dirty="0"/>
              <a:t> </a:t>
            </a:r>
            <a:r>
              <a:rPr lang="en-US" dirty="0" err="1"/>
              <a:t>yaitu</a:t>
            </a:r>
            <a:r>
              <a:rPr lang="en-US" dirty="0"/>
              <a:t> </a:t>
            </a:r>
            <a:endParaRPr lang="id-ID" dirty="0" smtClean="0"/>
          </a:p>
          <a:p>
            <a:pPr marL="514350" indent="-514350">
              <a:buFont typeface="+mj-lt"/>
              <a:buAutoNum type="arabicPeriod"/>
            </a:pPr>
            <a:r>
              <a:rPr lang="en-US" dirty="0" err="1" smtClean="0"/>
              <a:t>bersifat</a:t>
            </a:r>
            <a:r>
              <a:rPr lang="en-US" dirty="0" smtClean="0"/>
              <a:t> </a:t>
            </a:r>
            <a:r>
              <a:rPr lang="en-US" dirty="0" err="1" smtClean="0"/>
              <a:t>anaerob</a:t>
            </a:r>
            <a:endParaRPr lang="id-ID" dirty="0" smtClean="0"/>
          </a:p>
          <a:p>
            <a:pPr marL="514350" indent="-514350">
              <a:buFont typeface="+mj-lt"/>
              <a:buAutoNum type="arabicPeriod"/>
            </a:pPr>
            <a:r>
              <a:rPr lang="id-ID" dirty="0" smtClean="0"/>
              <a:t>Mikroskopik </a:t>
            </a:r>
          </a:p>
          <a:p>
            <a:pPr marL="514350" indent="-514350">
              <a:buFont typeface="+mj-lt"/>
              <a:buAutoNum type="arabicPeriod"/>
            </a:pPr>
            <a:r>
              <a:rPr lang="id-ID" dirty="0" smtClean="0"/>
              <a:t>B</a:t>
            </a:r>
            <a:r>
              <a:rPr lang="en-US" dirty="0" err="1" smtClean="0"/>
              <a:t>ersifat</a:t>
            </a:r>
            <a:r>
              <a:rPr lang="en-US" dirty="0" smtClean="0"/>
              <a:t> </a:t>
            </a:r>
            <a:r>
              <a:rPr lang="en-US" dirty="0" err="1" smtClean="0"/>
              <a:t>uniselular</a:t>
            </a:r>
            <a:endParaRPr lang="id-ID" dirty="0" smtClean="0"/>
          </a:p>
          <a:p>
            <a:pPr marL="514350" indent="-514350">
              <a:buFont typeface="+mj-lt"/>
              <a:buAutoNum type="arabicPeriod"/>
            </a:pPr>
            <a:r>
              <a:rPr lang="id-ID" dirty="0" smtClean="0"/>
              <a:t>D</a:t>
            </a:r>
            <a:r>
              <a:rPr lang="en-US" dirty="0" err="1" smtClean="0"/>
              <a:t>inding</a:t>
            </a:r>
            <a:r>
              <a:rPr lang="en-US" dirty="0" smtClean="0"/>
              <a:t> </a:t>
            </a:r>
            <a:r>
              <a:rPr lang="en-US" dirty="0" err="1"/>
              <a:t>sel</a:t>
            </a:r>
            <a:r>
              <a:rPr lang="en-US" dirty="0"/>
              <a:t> </a:t>
            </a:r>
            <a:r>
              <a:rPr lang="en-US" dirty="0" err="1"/>
              <a:t>bukan</a:t>
            </a:r>
            <a:r>
              <a:rPr lang="en-US" dirty="0"/>
              <a:t> </a:t>
            </a:r>
            <a:r>
              <a:rPr lang="en-US" dirty="0" err="1"/>
              <a:t>merupakan</a:t>
            </a:r>
            <a:r>
              <a:rPr lang="en-US" dirty="0"/>
              <a:t> </a:t>
            </a:r>
            <a:r>
              <a:rPr lang="en-US" dirty="0" err="1" smtClean="0"/>
              <a:t>peptidoglikan</a:t>
            </a:r>
            <a:endParaRPr lang="id-ID" dirty="0" smtClean="0"/>
          </a:p>
          <a:p>
            <a:pPr marL="514350" indent="-514350">
              <a:buFont typeface="+mj-lt"/>
              <a:buAutoNum type="arabicPeriod"/>
            </a:pPr>
            <a:r>
              <a:rPr lang="en-US" dirty="0" smtClean="0"/>
              <a:t> </a:t>
            </a:r>
            <a:r>
              <a:rPr lang="en-US" dirty="0" err="1"/>
              <a:t>hidup</a:t>
            </a:r>
            <a:r>
              <a:rPr lang="en-US" dirty="0"/>
              <a:t> </a:t>
            </a:r>
            <a:r>
              <a:rPr lang="en-US" dirty="0" err="1" smtClean="0"/>
              <a:t>berkoloni</a:t>
            </a:r>
            <a:endParaRPr lang="id-ID" dirty="0" smtClean="0"/>
          </a:p>
          <a:p>
            <a:pPr marL="514350" indent="-514350">
              <a:buFont typeface="+mj-lt"/>
              <a:buAutoNum type="arabicPeriod"/>
            </a:pPr>
            <a:r>
              <a:rPr lang="en-US" dirty="0" smtClean="0"/>
              <a:t> </a:t>
            </a:r>
            <a:r>
              <a:rPr lang="en-US" dirty="0" err="1"/>
              <a:t>bentuk</a:t>
            </a:r>
            <a:r>
              <a:rPr lang="en-US" dirty="0"/>
              <a:t> </a:t>
            </a:r>
            <a:r>
              <a:rPr lang="en-US" dirty="0" err="1"/>
              <a:t>bervariasi</a:t>
            </a:r>
            <a:r>
              <a:rPr lang="en-US" dirty="0"/>
              <a:t> </a:t>
            </a:r>
            <a:r>
              <a:rPr lang="en-US" dirty="0" err="1"/>
              <a:t>dan</a:t>
            </a:r>
            <a:r>
              <a:rPr lang="en-US" dirty="0"/>
              <a:t> </a:t>
            </a:r>
            <a:r>
              <a:rPr lang="en-US" dirty="0" err="1"/>
              <a:t>tidak</a:t>
            </a:r>
            <a:r>
              <a:rPr lang="en-US" dirty="0"/>
              <a:t> </a:t>
            </a:r>
            <a:r>
              <a:rPr lang="en-US" dirty="0" err="1" smtClean="0"/>
              <a:t>beraturan</a:t>
            </a:r>
            <a:r>
              <a:rPr lang="id-ID" dirty="0" smtClean="0"/>
              <a:t> </a:t>
            </a:r>
          </a:p>
          <a:p>
            <a:pPr marL="514350" indent="-514350">
              <a:buFont typeface="+mj-lt"/>
              <a:buAutoNum type="arabicPeriod"/>
            </a:pPr>
            <a:r>
              <a:rPr lang="en-US" dirty="0" err="1" smtClean="0"/>
              <a:t>bereproduksi</a:t>
            </a:r>
            <a:r>
              <a:rPr lang="en-US" dirty="0" smtClean="0"/>
              <a:t> </a:t>
            </a:r>
            <a:r>
              <a:rPr lang="en-US" dirty="0" err="1"/>
              <a:t>dengan</a:t>
            </a:r>
            <a:r>
              <a:rPr lang="en-US" dirty="0"/>
              <a:t> </a:t>
            </a:r>
            <a:r>
              <a:rPr lang="en-US" dirty="0" err="1"/>
              <a:t>cara</a:t>
            </a:r>
            <a:r>
              <a:rPr lang="en-US" dirty="0"/>
              <a:t> </a:t>
            </a:r>
            <a:r>
              <a:rPr lang="en-US" dirty="0" err="1"/>
              <a:t>membelah</a:t>
            </a:r>
            <a:r>
              <a:rPr lang="en-US" dirty="0"/>
              <a:t> </a:t>
            </a:r>
            <a:r>
              <a:rPr lang="en-US" dirty="0" err="1"/>
              <a:t>diri</a:t>
            </a:r>
            <a:r>
              <a:rPr lang="en-US" dirty="0"/>
              <a:t> </a:t>
            </a:r>
            <a:r>
              <a:rPr lang="en-US" dirty="0" err="1"/>
              <a:t>dan</a:t>
            </a:r>
            <a:r>
              <a:rPr lang="en-US" dirty="0"/>
              <a:t> </a:t>
            </a:r>
            <a:r>
              <a:rPr lang="en-US" dirty="0" err="1" smtClean="0"/>
              <a:t>fragmentasi</a:t>
            </a:r>
            <a:endParaRPr lang="id-ID" dirty="0" smtClean="0"/>
          </a:p>
          <a:p>
            <a:pPr marL="514350" indent="-514350">
              <a:buFont typeface="+mj-lt"/>
              <a:buAutoNum type="arabicPeriod"/>
            </a:pPr>
            <a:r>
              <a:rPr lang="en-US" dirty="0" err="1" smtClean="0"/>
              <a:t>menghasilkan</a:t>
            </a:r>
            <a:r>
              <a:rPr lang="en-US" dirty="0" smtClean="0"/>
              <a:t> </a:t>
            </a:r>
            <a:r>
              <a:rPr lang="en-US" dirty="0"/>
              <a:t>gas </a:t>
            </a:r>
            <a:r>
              <a:rPr lang="en-US" dirty="0" err="1"/>
              <a:t>metan</a:t>
            </a:r>
            <a:r>
              <a:rPr lang="en-US" dirty="0"/>
              <a:t> </a:t>
            </a:r>
            <a:r>
              <a:rPr lang="en-US" dirty="0" err="1"/>
              <a:t>dari</a:t>
            </a:r>
            <a:r>
              <a:rPr lang="en-US" dirty="0"/>
              <a:t> </a:t>
            </a:r>
            <a:r>
              <a:rPr lang="en-US" dirty="0" err="1"/>
              <a:t>sumber</a:t>
            </a:r>
            <a:r>
              <a:rPr lang="en-US" dirty="0"/>
              <a:t> yang </a:t>
            </a:r>
            <a:r>
              <a:rPr lang="en-US" dirty="0" err="1" smtClean="0"/>
              <a:t>sederhana</a:t>
            </a:r>
            <a:endParaRPr lang="id-ID" dirty="0" smtClean="0"/>
          </a:p>
          <a:p>
            <a:pPr marL="514350" indent="-514350">
              <a:buFont typeface="+mj-lt"/>
              <a:buAutoNum type="arabicPeriod"/>
            </a:pPr>
            <a:r>
              <a:rPr lang="en-US" dirty="0" err="1" smtClean="0"/>
              <a:t>Mayoritas</a:t>
            </a:r>
            <a:r>
              <a:rPr lang="en-US" dirty="0" smtClean="0"/>
              <a:t> </a:t>
            </a:r>
            <a:r>
              <a:rPr lang="en-US" dirty="0" err="1"/>
              <a:t>archaea</a:t>
            </a:r>
            <a:r>
              <a:rPr lang="en-US" dirty="0"/>
              <a:t> </a:t>
            </a:r>
            <a:r>
              <a:rPr lang="en-US" dirty="0" err="1"/>
              <a:t>juga</a:t>
            </a:r>
            <a:r>
              <a:rPr lang="en-US" dirty="0"/>
              <a:t> </a:t>
            </a:r>
            <a:r>
              <a:rPr lang="en-US" dirty="0" err="1"/>
              <a:t>berasal</a:t>
            </a:r>
            <a:r>
              <a:rPr lang="en-US" dirty="0"/>
              <a:t> </a:t>
            </a:r>
            <a:r>
              <a:rPr lang="en-US" dirty="0" err="1"/>
              <a:t>dari</a:t>
            </a:r>
            <a:r>
              <a:rPr lang="en-US" dirty="0"/>
              <a:t> </a:t>
            </a:r>
            <a:r>
              <a:rPr lang="en-US" dirty="0" err="1"/>
              <a:t>kondisi</a:t>
            </a:r>
            <a:r>
              <a:rPr lang="en-US" dirty="0"/>
              <a:t> </a:t>
            </a:r>
            <a:r>
              <a:rPr lang="en-US" dirty="0" err="1"/>
              <a:t>lingkungan</a:t>
            </a:r>
            <a:r>
              <a:rPr lang="en-US" dirty="0"/>
              <a:t> yang </a:t>
            </a:r>
            <a:r>
              <a:rPr lang="en-US" dirty="0" err="1" smtClean="0"/>
              <a:t>ekstrem</a:t>
            </a:r>
            <a:r>
              <a:rPr lang="id-ID" dirty="0" smtClean="0"/>
              <a:t> </a:t>
            </a:r>
            <a:r>
              <a:rPr lang="en-US" dirty="0" err="1" smtClean="0"/>
              <a:t>sebagai</a:t>
            </a:r>
            <a:r>
              <a:rPr lang="en-US" dirty="0" smtClean="0"/>
              <a:t> </a:t>
            </a:r>
            <a:r>
              <a:rPr lang="en-US" dirty="0" err="1"/>
              <a:t>contoh</a:t>
            </a:r>
            <a:r>
              <a:rPr lang="en-US" dirty="0"/>
              <a:t> </a:t>
            </a:r>
            <a:r>
              <a:rPr lang="en-US" dirty="0" err="1"/>
              <a:t>pada</a:t>
            </a:r>
            <a:r>
              <a:rPr lang="en-US" dirty="0"/>
              <a:t> </a:t>
            </a:r>
            <a:r>
              <a:rPr lang="en-US" dirty="0" err="1"/>
              <a:t>lingkungan</a:t>
            </a:r>
            <a:r>
              <a:rPr lang="en-US" dirty="0"/>
              <a:t> yang </a:t>
            </a:r>
            <a:r>
              <a:rPr lang="en-US" dirty="0" err="1"/>
              <a:t>ekstrem</a:t>
            </a:r>
            <a:r>
              <a:rPr lang="en-US" dirty="0"/>
              <a:t> </a:t>
            </a:r>
            <a:r>
              <a:rPr lang="en-US" dirty="0" err="1"/>
              <a:t>panas</a:t>
            </a:r>
            <a:r>
              <a:rPr lang="en-US" dirty="0"/>
              <a:t>, </a:t>
            </a:r>
            <a:r>
              <a:rPr lang="en-US" dirty="0" err="1"/>
              <a:t>ekstrem</a:t>
            </a:r>
            <a:r>
              <a:rPr lang="en-US" dirty="0"/>
              <a:t> </a:t>
            </a:r>
            <a:r>
              <a:rPr lang="en-US" dirty="0" err="1"/>
              <a:t>dingin</a:t>
            </a:r>
            <a:r>
              <a:rPr lang="en-US" dirty="0"/>
              <a:t>, </a:t>
            </a:r>
            <a:r>
              <a:rPr lang="en-US" dirty="0" err="1"/>
              <a:t>ekstrem</a:t>
            </a:r>
            <a:r>
              <a:rPr lang="en-US" dirty="0"/>
              <a:t> </a:t>
            </a:r>
            <a:r>
              <a:rPr lang="en-US" dirty="0" err="1"/>
              <a:t>kadar</a:t>
            </a:r>
            <a:r>
              <a:rPr lang="en-US" dirty="0"/>
              <a:t> </a:t>
            </a:r>
            <a:r>
              <a:rPr lang="en-US" dirty="0" err="1"/>
              <a:t>keasaman</a:t>
            </a:r>
            <a:r>
              <a:rPr lang="en-US" dirty="0"/>
              <a:t>, </a:t>
            </a:r>
            <a:r>
              <a:rPr lang="en-US" dirty="0" err="1"/>
              <a:t>ataupun</a:t>
            </a:r>
            <a:r>
              <a:rPr lang="en-US" dirty="0"/>
              <a:t> </a:t>
            </a:r>
            <a:r>
              <a:rPr lang="en-US" dirty="0" err="1"/>
              <a:t>tekanan</a:t>
            </a:r>
            <a:r>
              <a:rPr lang="en-US" dirty="0"/>
              <a:t>. </a:t>
            </a:r>
            <a:endParaRPr lang="id-ID" dirty="0" smtClean="0"/>
          </a:p>
          <a:p>
            <a:pPr>
              <a:buNone/>
            </a:pPr>
            <a:endParaRPr lang="id-ID"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70000" lnSpcReduction="20000"/>
          </a:bodyPr>
          <a:lstStyle/>
          <a:p>
            <a:r>
              <a:rPr lang="en-US" dirty="0" err="1" smtClean="0"/>
              <a:t>Archaea</a:t>
            </a:r>
            <a:r>
              <a:rPr lang="en-US" dirty="0" smtClean="0"/>
              <a:t> </a:t>
            </a:r>
            <a:r>
              <a:rPr lang="en-US" dirty="0" err="1" smtClean="0"/>
              <a:t>dibagi</a:t>
            </a:r>
            <a:r>
              <a:rPr lang="en-US" dirty="0" smtClean="0"/>
              <a:t> </a:t>
            </a:r>
            <a:r>
              <a:rPr lang="en-US" dirty="0" err="1" smtClean="0"/>
              <a:t>menjadi</a:t>
            </a:r>
            <a:r>
              <a:rPr lang="en-US" dirty="0" smtClean="0"/>
              <a:t> 3 </a:t>
            </a:r>
            <a:r>
              <a:rPr lang="en-US" dirty="0" err="1" smtClean="0"/>
              <a:t>kelompok</a:t>
            </a:r>
            <a:r>
              <a:rPr lang="en-US" dirty="0" smtClean="0"/>
              <a:t>, </a:t>
            </a:r>
            <a:r>
              <a:rPr lang="en-US" dirty="0" err="1" smtClean="0"/>
              <a:t>yaitu</a:t>
            </a:r>
            <a:r>
              <a:rPr lang="en-US" dirty="0" smtClean="0"/>
              <a:t> </a:t>
            </a:r>
            <a:r>
              <a:rPr lang="en-US" dirty="0" err="1" smtClean="0"/>
              <a:t>bakteri</a:t>
            </a:r>
            <a:r>
              <a:rPr lang="en-US" dirty="0" smtClean="0"/>
              <a:t> </a:t>
            </a:r>
            <a:r>
              <a:rPr lang="en-US" dirty="0" err="1" smtClean="0"/>
              <a:t>metanogenik</a:t>
            </a:r>
            <a:r>
              <a:rPr lang="en-US" dirty="0" smtClean="0"/>
              <a:t>, </a:t>
            </a:r>
            <a:r>
              <a:rPr lang="en-US" dirty="0" err="1" smtClean="0"/>
              <a:t>bakteri</a:t>
            </a:r>
            <a:r>
              <a:rPr lang="en-US" dirty="0" smtClean="0"/>
              <a:t> </a:t>
            </a:r>
            <a:r>
              <a:rPr lang="en-US" dirty="0" err="1" smtClean="0"/>
              <a:t>halofilik</a:t>
            </a:r>
            <a:r>
              <a:rPr lang="en-US" dirty="0" smtClean="0"/>
              <a:t>, </a:t>
            </a:r>
            <a:r>
              <a:rPr lang="en-US" dirty="0" err="1" smtClean="0"/>
              <a:t>dan</a:t>
            </a:r>
            <a:r>
              <a:rPr lang="en-US" dirty="0" smtClean="0"/>
              <a:t> </a:t>
            </a:r>
            <a:r>
              <a:rPr lang="en-US" dirty="0" err="1" smtClean="0"/>
              <a:t>bakteri</a:t>
            </a:r>
            <a:r>
              <a:rPr lang="en-US" dirty="0" smtClean="0"/>
              <a:t> </a:t>
            </a:r>
            <a:r>
              <a:rPr lang="en-US" dirty="0" err="1" smtClean="0"/>
              <a:t>termoasidofilik</a:t>
            </a:r>
            <a:r>
              <a:rPr lang="en-US" dirty="0" smtClean="0"/>
              <a:t>.</a:t>
            </a:r>
            <a:endParaRPr lang="id-ID" dirty="0" smtClean="0"/>
          </a:p>
          <a:p>
            <a:pPr lvl="0">
              <a:buNone/>
            </a:pPr>
            <a:r>
              <a:rPr lang="id-ID" dirty="0" smtClean="0"/>
              <a:t>1. </a:t>
            </a:r>
            <a:r>
              <a:rPr lang="en-US" dirty="0" err="1" smtClean="0"/>
              <a:t>Bakteri</a:t>
            </a:r>
            <a:r>
              <a:rPr lang="en-US" dirty="0" smtClean="0"/>
              <a:t> </a:t>
            </a:r>
            <a:r>
              <a:rPr lang="en-US" dirty="0" err="1"/>
              <a:t>halofilik</a:t>
            </a:r>
            <a:r>
              <a:rPr lang="en-US" dirty="0"/>
              <a:t> ( </a:t>
            </a:r>
            <a:r>
              <a:rPr lang="en-US" dirty="0" err="1"/>
              <a:t>halobacteria</a:t>
            </a:r>
            <a:r>
              <a:rPr lang="en-US" dirty="0"/>
              <a:t> ) </a:t>
            </a:r>
            <a:r>
              <a:rPr lang="en-US" dirty="0" err="1"/>
              <a:t>adalah</a:t>
            </a:r>
            <a:r>
              <a:rPr lang="en-US" dirty="0"/>
              <a:t> </a:t>
            </a:r>
            <a:r>
              <a:rPr lang="en-US" dirty="0" err="1"/>
              <a:t>bakteri</a:t>
            </a:r>
            <a:r>
              <a:rPr lang="en-US" dirty="0"/>
              <a:t> yang </a:t>
            </a:r>
            <a:r>
              <a:rPr lang="en-US" dirty="0" err="1"/>
              <a:t>bersifat</a:t>
            </a:r>
            <a:r>
              <a:rPr lang="en-US" dirty="0"/>
              <a:t> </a:t>
            </a:r>
            <a:r>
              <a:rPr lang="en-US" dirty="0" err="1"/>
              <a:t>halofil</a:t>
            </a:r>
            <a:r>
              <a:rPr lang="en-US" dirty="0"/>
              <a:t> </a:t>
            </a:r>
            <a:r>
              <a:rPr lang="en-US" dirty="0" err="1"/>
              <a:t>ekstrem</a:t>
            </a:r>
            <a:r>
              <a:rPr lang="en-US" dirty="0"/>
              <a:t> </a:t>
            </a:r>
            <a:r>
              <a:rPr lang="en-US" dirty="0" err="1"/>
              <a:t>dan</a:t>
            </a:r>
            <a:r>
              <a:rPr lang="en-US" dirty="0"/>
              <a:t> </a:t>
            </a:r>
            <a:r>
              <a:rPr lang="en-US" dirty="0" err="1"/>
              <a:t>mamou</a:t>
            </a:r>
            <a:r>
              <a:rPr lang="en-US" dirty="0"/>
              <a:t> </a:t>
            </a:r>
            <a:r>
              <a:rPr lang="en-US" dirty="0" err="1"/>
              <a:t>bertahan</a:t>
            </a:r>
            <a:r>
              <a:rPr lang="en-US" dirty="0"/>
              <a:t> </a:t>
            </a:r>
            <a:r>
              <a:rPr lang="en-US" dirty="0" err="1"/>
              <a:t>hiduo</a:t>
            </a:r>
            <a:r>
              <a:rPr lang="en-US" dirty="0"/>
              <a:t> </a:t>
            </a:r>
            <a:r>
              <a:rPr lang="en-US" dirty="0" err="1"/>
              <a:t>pada</a:t>
            </a:r>
            <a:r>
              <a:rPr lang="en-US" dirty="0"/>
              <a:t> </a:t>
            </a:r>
            <a:r>
              <a:rPr lang="en-US" dirty="0" err="1"/>
              <a:t>lingkungan</a:t>
            </a:r>
            <a:r>
              <a:rPr lang="en-US" dirty="0"/>
              <a:t> </a:t>
            </a:r>
            <a:r>
              <a:rPr lang="en-US" dirty="0" err="1"/>
              <a:t>dengan</a:t>
            </a:r>
            <a:r>
              <a:rPr lang="en-US" dirty="0"/>
              <a:t> </a:t>
            </a:r>
            <a:r>
              <a:rPr lang="en-US" dirty="0" err="1"/>
              <a:t>kadar</a:t>
            </a:r>
            <a:r>
              <a:rPr lang="en-US" dirty="0"/>
              <a:t> </a:t>
            </a:r>
            <a:r>
              <a:rPr lang="en-US" dirty="0" err="1"/>
              <a:t>garam</a:t>
            </a:r>
            <a:r>
              <a:rPr lang="en-US" dirty="0"/>
              <a:t> </a:t>
            </a:r>
            <a:r>
              <a:rPr lang="en-US" dirty="0" err="1"/>
              <a:t>tinggi</a:t>
            </a:r>
            <a:r>
              <a:rPr lang="en-US" dirty="0"/>
              <a:t>. Missal : </a:t>
            </a:r>
            <a:r>
              <a:rPr lang="en-US" dirty="0" err="1"/>
              <a:t>haloferax</a:t>
            </a:r>
            <a:r>
              <a:rPr lang="en-US" dirty="0"/>
              <a:t> </a:t>
            </a:r>
            <a:r>
              <a:rPr lang="en-US" dirty="0" err="1"/>
              <a:t>di</a:t>
            </a:r>
            <a:r>
              <a:rPr lang="en-US" dirty="0"/>
              <a:t> Great Salt Lake yang </a:t>
            </a:r>
            <a:r>
              <a:rPr lang="en-US" dirty="0" err="1"/>
              <a:t>hanya</a:t>
            </a:r>
            <a:r>
              <a:rPr lang="en-US" dirty="0"/>
              <a:t> </a:t>
            </a:r>
            <a:r>
              <a:rPr lang="en-US" dirty="0" err="1"/>
              <a:t>mampu</a:t>
            </a:r>
            <a:r>
              <a:rPr lang="en-US" dirty="0"/>
              <a:t> </a:t>
            </a:r>
            <a:r>
              <a:rPr lang="en-US" dirty="0" err="1"/>
              <a:t>hidup</a:t>
            </a:r>
            <a:r>
              <a:rPr lang="en-US" dirty="0"/>
              <a:t> </a:t>
            </a:r>
            <a:r>
              <a:rPr lang="en-US" dirty="0" err="1"/>
              <a:t>pada</a:t>
            </a:r>
            <a:r>
              <a:rPr lang="en-US" dirty="0"/>
              <a:t> </a:t>
            </a:r>
            <a:r>
              <a:rPr lang="en-US" dirty="0" err="1"/>
              <a:t>kadar</a:t>
            </a:r>
            <a:r>
              <a:rPr lang="en-US" dirty="0"/>
              <a:t> </a:t>
            </a:r>
            <a:r>
              <a:rPr lang="en-US" dirty="0" err="1"/>
              <a:t>garam</a:t>
            </a:r>
            <a:r>
              <a:rPr lang="en-US" dirty="0"/>
              <a:t> yang </a:t>
            </a:r>
            <a:r>
              <a:rPr lang="en-US" dirty="0" err="1"/>
              <a:t>sangat</a:t>
            </a:r>
            <a:r>
              <a:rPr lang="en-US" dirty="0"/>
              <a:t> </a:t>
            </a:r>
            <a:r>
              <a:rPr lang="en-US" dirty="0" err="1"/>
              <a:t>tinggi</a:t>
            </a:r>
            <a:r>
              <a:rPr lang="en-US" dirty="0"/>
              <a:t>. </a:t>
            </a:r>
            <a:r>
              <a:rPr lang="en-US" dirty="0" err="1"/>
              <a:t>Sekaligus</a:t>
            </a:r>
            <a:r>
              <a:rPr lang="en-US" dirty="0"/>
              <a:t> </a:t>
            </a:r>
            <a:r>
              <a:rPr lang="en-US" dirty="0" err="1"/>
              <a:t>bersifat</a:t>
            </a:r>
            <a:r>
              <a:rPr lang="en-US" dirty="0"/>
              <a:t> </a:t>
            </a:r>
            <a:r>
              <a:rPr lang="en-US" dirty="0" err="1"/>
              <a:t>aerob</a:t>
            </a:r>
            <a:r>
              <a:rPr lang="en-US" dirty="0"/>
              <a:t> </a:t>
            </a:r>
            <a:r>
              <a:rPr lang="en-US" dirty="0" err="1"/>
              <a:t>dan</a:t>
            </a:r>
            <a:r>
              <a:rPr lang="en-US" dirty="0"/>
              <a:t> </a:t>
            </a:r>
            <a:r>
              <a:rPr lang="en-US" dirty="0" err="1"/>
              <a:t>hetertrof</a:t>
            </a:r>
            <a:r>
              <a:rPr lang="en-US" dirty="0"/>
              <a:t>.</a:t>
            </a:r>
            <a:endParaRPr lang="id-ID" dirty="0"/>
          </a:p>
          <a:p>
            <a:pPr lvl="0">
              <a:buNone/>
            </a:pPr>
            <a:r>
              <a:rPr lang="id-ID" dirty="0" smtClean="0"/>
              <a:t>2. </a:t>
            </a:r>
            <a:r>
              <a:rPr lang="en-US" dirty="0" err="1" smtClean="0"/>
              <a:t>Bakteri</a:t>
            </a:r>
            <a:r>
              <a:rPr lang="en-US" dirty="0" smtClean="0"/>
              <a:t> </a:t>
            </a:r>
            <a:r>
              <a:rPr lang="en-US" dirty="0" err="1"/>
              <a:t>termoasidofilik</a:t>
            </a:r>
            <a:r>
              <a:rPr lang="en-US" dirty="0"/>
              <a:t> </a:t>
            </a:r>
            <a:r>
              <a:rPr lang="en-US" dirty="0" err="1"/>
              <a:t>meliputi</a:t>
            </a:r>
            <a:r>
              <a:rPr lang="en-US" dirty="0"/>
              <a:t> </a:t>
            </a:r>
            <a:r>
              <a:rPr lang="en-US" dirty="0" err="1"/>
              <a:t>bakteri</a:t>
            </a:r>
            <a:r>
              <a:rPr lang="en-US" dirty="0"/>
              <a:t> yang </a:t>
            </a:r>
            <a:r>
              <a:rPr lang="en-US" dirty="0" err="1"/>
              <a:t>hidup</a:t>
            </a:r>
            <a:r>
              <a:rPr lang="en-US" dirty="0"/>
              <a:t> </a:t>
            </a:r>
            <a:r>
              <a:rPr lang="en-US" dirty="0" err="1"/>
              <a:t>pada</a:t>
            </a:r>
            <a:r>
              <a:rPr lang="en-US" dirty="0"/>
              <a:t> </a:t>
            </a:r>
            <a:r>
              <a:rPr lang="en-US" dirty="0" err="1"/>
              <a:t>lingkungan</a:t>
            </a:r>
            <a:r>
              <a:rPr lang="en-US" dirty="0"/>
              <a:t> </a:t>
            </a:r>
            <a:r>
              <a:rPr lang="en-US" dirty="0" err="1"/>
              <a:t>dengan</a:t>
            </a:r>
            <a:r>
              <a:rPr lang="en-US" dirty="0"/>
              <a:t> </a:t>
            </a:r>
            <a:r>
              <a:rPr lang="en-US" dirty="0" err="1"/>
              <a:t>panas</a:t>
            </a:r>
            <a:r>
              <a:rPr lang="en-US" dirty="0"/>
              <a:t> </a:t>
            </a:r>
            <a:r>
              <a:rPr lang="en-US" dirty="0" err="1"/>
              <a:t>ekstrem</a:t>
            </a:r>
            <a:r>
              <a:rPr lang="en-US" dirty="0"/>
              <a:t> </a:t>
            </a:r>
            <a:r>
              <a:rPr lang="en-US" dirty="0" err="1"/>
              <a:t>dan</a:t>
            </a:r>
            <a:r>
              <a:rPr lang="en-US" dirty="0"/>
              <a:t> </a:t>
            </a:r>
            <a:r>
              <a:rPr lang="en-US" dirty="0" err="1"/>
              <a:t>keasaman</a:t>
            </a:r>
            <a:r>
              <a:rPr lang="en-US" dirty="0"/>
              <a:t> </a:t>
            </a:r>
            <a:r>
              <a:rPr lang="en-US" dirty="0" err="1"/>
              <a:t>ekstrem</a:t>
            </a:r>
            <a:r>
              <a:rPr lang="en-US" dirty="0"/>
              <a:t>. </a:t>
            </a:r>
            <a:r>
              <a:rPr lang="en-US" dirty="0" err="1"/>
              <a:t>Contoh</a:t>
            </a:r>
            <a:r>
              <a:rPr lang="en-US" dirty="0"/>
              <a:t> </a:t>
            </a:r>
            <a:r>
              <a:rPr lang="en-US" dirty="0" err="1"/>
              <a:t>bakteri</a:t>
            </a:r>
            <a:r>
              <a:rPr lang="en-US" dirty="0"/>
              <a:t> </a:t>
            </a:r>
            <a:r>
              <a:rPr lang="en-US" dirty="0" err="1"/>
              <a:t>thermoplasma</a:t>
            </a:r>
            <a:r>
              <a:rPr lang="en-US" dirty="0"/>
              <a:t> acidophilus, yang </a:t>
            </a:r>
            <a:r>
              <a:rPr lang="en-US" dirty="0" err="1"/>
              <a:t>tidak</a:t>
            </a:r>
            <a:r>
              <a:rPr lang="en-US" dirty="0"/>
              <a:t> </a:t>
            </a:r>
            <a:r>
              <a:rPr lang="en-US" dirty="0" err="1"/>
              <a:t>memiliki</a:t>
            </a:r>
            <a:r>
              <a:rPr lang="en-US" dirty="0"/>
              <a:t> </a:t>
            </a:r>
            <a:r>
              <a:rPr lang="en-US" dirty="0" err="1"/>
              <a:t>dinding</a:t>
            </a:r>
            <a:r>
              <a:rPr lang="en-US" dirty="0"/>
              <a:t> </a:t>
            </a:r>
            <a:r>
              <a:rPr lang="en-US" dirty="0" err="1"/>
              <a:t>sel</a:t>
            </a:r>
            <a:r>
              <a:rPr lang="en-US" dirty="0"/>
              <a:t>, </a:t>
            </a:r>
            <a:r>
              <a:rPr lang="en-US" dirty="0" err="1"/>
              <a:t>tumbuh</a:t>
            </a:r>
            <a:r>
              <a:rPr lang="en-US" dirty="0"/>
              <a:t> optimum </a:t>
            </a:r>
            <a:r>
              <a:rPr lang="en-US" dirty="0" err="1"/>
              <a:t>pada</a:t>
            </a:r>
            <a:r>
              <a:rPr lang="en-US" dirty="0"/>
              <a:t> </a:t>
            </a:r>
            <a:r>
              <a:rPr lang="en-US" dirty="0" err="1"/>
              <a:t>suhu</a:t>
            </a:r>
            <a:r>
              <a:rPr lang="en-US" dirty="0"/>
              <a:t> 59 C </a:t>
            </a:r>
            <a:r>
              <a:rPr lang="en-US" dirty="0" err="1"/>
              <a:t>dan</a:t>
            </a:r>
            <a:r>
              <a:rPr lang="en-US" dirty="0"/>
              <a:t> pH 1-2.</a:t>
            </a:r>
            <a:endParaRPr lang="id-ID" dirty="0"/>
          </a:p>
          <a:p>
            <a:pPr lvl="0">
              <a:buNone/>
            </a:pPr>
            <a:r>
              <a:rPr lang="id-ID" dirty="0" smtClean="0"/>
              <a:t>3. </a:t>
            </a:r>
            <a:r>
              <a:rPr lang="en-US" dirty="0" err="1" smtClean="0"/>
              <a:t>Bakteri</a:t>
            </a:r>
            <a:r>
              <a:rPr lang="en-US" dirty="0" smtClean="0"/>
              <a:t> </a:t>
            </a:r>
            <a:r>
              <a:rPr lang="en-US" dirty="0" err="1"/>
              <a:t>metanogenik</a:t>
            </a:r>
            <a:r>
              <a:rPr lang="en-US" dirty="0"/>
              <a:t> </a:t>
            </a:r>
            <a:r>
              <a:rPr lang="en-US" dirty="0" err="1"/>
              <a:t>merupakan</a:t>
            </a:r>
            <a:r>
              <a:rPr lang="en-US" dirty="0"/>
              <a:t> </a:t>
            </a:r>
            <a:r>
              <a:rPr lang="en-US" dirty="0" err="1"/>
              <a:t>archaea</a:t>
            </a:r>
            <a:r>
              <a:rPr lang="en-US" dirty="0"/>
              <a:t> </a:t>
            </a:r>
            <a:r>
              <a:rPr lang="en-US" dirty="0" err="1"/>
              <a:t>anaerob</a:t>
            </a:r>
            <a:r>
              <a:rPr lang="en-US" dirty="0"/>
              <a:t> yang </a:t>
            </a:r>
            <a:r>
              <a:rPr lang="en-US" dirty="0" err="1"/>
              <a:t>menghasilkan</a:t>
            </a:r>
            <a:r>
              <a:rPr lang="en-US" dirty="0"/>
              <a:t> </a:t>
            </a:r>
            <a:r>
              <a:rPr lang="en-US" dirty="0" err="1"/>
              <a:t>metan</a:t>
            </a:r>
            <a:r>
              <a:rPr lang="en-US" dirty="0"/>
              <a:t>. </a:t>
            </a:r>
            <a:r>
              <a:rPr lang="en-US" dirty="0" err="1"/>
              <a:t>Bakteri</a:t>
            </a:r>
            <a:r>
              <a:rPr lang="en-US" dirty="0"/>
              <a:t> </a:t>
            </a:r>
            <a:r>
              <a:rPr lang="en-US" dirty="0" err="1"/>
              <a:t>ini</a:t>
            </a:r>
            <a:r>
              <a:rPr lang="en-US" dirty="0"/>
              <a:t> </a:t>
            </a:r>
            <a:r>
              <a:rPr lang="en-US" dirty="0" err="1"/>
              <a:t>bersifat</a:t>
            </a:r>
            <a:r>
              <a:rPr lang="en-US" dirty="0"/>
              <a:t> </a:t>
            </a:r>
            <a:r>
              <a:rPr lang="en-US" dirty="0" err="1"/>
              <a:t>mutlak</a:t>
            </a:r>
            <a:r>
              <a:rPr lang="en-US" dirty="0"/>
              <a:t> </a:t>
            </a:r>
            <a:r>
              <a:rPr lang="en-US" dirty="0" err="1"/>
              <a:t>anaerob</a:t>
            </a:r>
            <a:r>
              <a:rPr lang="en-US" dirty="0"/>
              <a:t> </a:t>
            </a:r>
            <a:r>
              <a:rPr lang="en-US" dirty="0" err="1"/>
              <a:t>dan</a:t>
            </a:r>
            <a:r>
              <a:rPr lang="en-US" dirty="0"/>
              <a:t> </a:t>
            </a:r>
            <a:r>
              <a:rPr lang="en-US" dirty="0" err="1"/>
              <a:t>memproduksi</a:t>
            </a:r>
            <a:r>
              <a:rPr lang="en-US" dirty="0"/>
              <a:t> </a:t>
            </a:r>
            <a:r>
              <a:rPr lang="en-US" dirty="0" err="1"/>
              <a:t>metan</a:t>
            </a:r>
            <a:r>
              <a:rPr lang="en-US" dirty="0"/>
              <a:t>. </a:t>
            </a:r>
            <a:r>
              <a:rPr lang="en-US" dirty="0" err="1"/>
              <a:t>Contoh</a:t>
            </a:r>
            <a:r>
              <a:rPr lang="en-US" dirty="0"/>
              <a:t> : </a:t>
            </a:r>
            <a:r>
              <a:rPr lang="en-US" dirty="0" err="1"/>
              <a:t>methanobacterium</a:t>
            </a:r>
            <a:r>
              <a:rPr lang="en-US" dirty="0"/>
              <a:t> , yang </a:t>
            </a:r>
            <a:r>
              <a:rPr lang="en-US" dirty="0" err="1"/>
              <a:t>dapat</a:t>
            </a:r>
            <a:r>
              <a:rPr lang="en-US" dirty="0"/>
              <a:t> </a:t>
            </a:r>
            <a:r>
              <a:rPr lang="en-US" dirty="0" err="1"/>
              <a:t>dijumpai</a:t>
            </a:r>
            <a:r>
              <a:rPr lang="en-US" dirty="0"/>
              <a:t> </a:t>
            </a:r>
            <a:r>
              <a:rPr lang="en-US" dirty="0" err="1"/>
              <a:t>pada</a:t>
            </a:r>
            <a:r>
              <a:rPr lang="en-US" dirty="0"/>
              <a:t> </a:t>
            </a:r>
            <a:r>
              <a:rPr lang="en-US" dirty="0" err="1"/>
              <a:t>usus</a:t>
            </a:r>
            <a:r>
              <a:rPr lang="en-US" dirty="0"/>
              <a:t> </a:t>
            </a:r>
            <a:r>
              <a:rPr lang="en-US" dirty="0" err="1"/>
              <a:t>manusia</a:t>
            </a:r>
            <a:r>
              <a:rPr lang="en-US" dirty="0"/>
              <a:t> </a:t>
            </a:r>
            <a:r>
              <a:rPr lang="en-US" dirty="0" err="1"/>
              <a:t>dan</a:t>
            </a:r>
            <a:r>
              <a:rPr lang="en-US" dirty="0"/>
              <a:t> </a:t>
            </a:r>
            <a:r>
              <a:rPr lang="en-US" dirty="0" err="1"/>
              <a:t>dimanfaatkan</a:t>
            </a:r>
            <a:r>
              <a:rPr lang="en-US" dirty="0"/>
              <a:t> </a:t>
            </a:r>
            <a:r>
              <a:rPr lang="en-US" dirty="0" err="1"/>
              <a:t>untuk</a:t>
            </a:r>
            <a:r>
              <a:rPr lang="en-US" dirty="0"/>
              <a:t> </a:t>
            </a:r>
            <a:r>
              <a:rPr lang="en-US" dirty="0" err="1"/>
              <a:t>proses</a:t>
            </a:r>
            <a:r>
              <a:rPr lang="en-US" dirty="0"/>
              <a:t> </a:t>
            </a:r>
            <a:r>
              <a:rPr lang="en-US" dirty="0" err="1"/>
              <a:t>pengolaan</a:t>
            </a:r>
            <a:r>
              <a:rPr lang="en-US" dirty="0"/>
              <a:t> air </a:t>
            </a:r>
            <a:r>
              <a:rPr lang="en-US" dirty="0" err="1"/>
              <a:t>selokan</a:t>
            </a:r>
            <a:r>
              <a:rPr lang="en-US" dirty="0"/>
              <a:t>. </a:t>
            </a:r>
            <a:r>
              <a:rPr lang="en-US" dirty="0" err="1"/>
              <a:t>Pada</a:t>
            </a:r>
            <a:r>
              <a:rPr lang="en-US" dirty="0"/>
              <a:t> </a:t>
            </a:r>
            <a:r>
              <a:rPr lang="en-US" dirty="0" err="1"/>
              <a:t>proses</a:t>
            </a:r>
            <a:r>
              <a:rPr lang="en-US" dirty="0"/>
              <a:t> </a:t>
            </a:r>
            <a:r>
              <a:rPr lang="en-US" dirty="0" err="1"/>
              <a:t>pengolan</a:t>
            </a:r>
            <a:r>
              <a:rPr lang="en-US" dirty="0"/>
              <a:t> </a:t>
            </a:r>
            <a:r>
              <a:rPr lang="en-US" dirty="0" err="1"/>
              <a:t>limbah</a:t>
            </a:r>
            <a:r>
              <a:rPr lang="en-US" dirty="0"/>
              <a:t> </a:t>
            </a:r>
            <a:r>
              <a:rPr lang="en-US" dirty="0" err="1"/>
              <a:t>selokan</a:t>
            </a:r>
            <a:r>
              <a:rPr lang="en-US" dirty="0"/>
              <a:t>, </a:t>
            </a:r>
            <a:r>
              <a:rPr lang="en-US" dirty="0" err="1"/>
              <a:t>bakteri</a:t>
            </a:r>
            <a:r>
              <a:rPr lang="en-US" dirty="0"/>
              <a:t> </a:t>
            </a:r>
            <a:r>
              <a:rPr lang="en-US" dirty="0" err="1"/>
              <a:t>ini</a:t>
            </a:r>
            <a:r>
              <a:rPr lang="en-US" dirty="0"/>
              <a:t> </a:t>
            </a:r>
            <a:r>
              <a:rPr lang="en-US" dirty="0" err="1"/>
              <a:t>mengubah</a:t>
            </a:r>
            <a:r>
              <a:rPr lang="en-US" dirty="0"/>
              <a:t> </a:t>
            </a:r>
            <a:r>
              <a:rPr lang="en-US" dirty="0" err="1"/>
              <a:t>lumpur</a:t>
            </a:r>
            <a:r>
              <a:rPr lang="en-US" dirty="0"/>
              <a:t> </a:t>
            </a:r>
            <a:r>
              <a:rPr lang="en-US" dirty="0" err="1"/>
              <a:t>selokan</a:t>
            </a:r>
            <a:r>
              <a:rPr lang="en-US" dirty="0"/>
              <a:t> </a:t>
            </a:r>
            <a:r>
              <a:rPr lang="en-US" dirty="0" err="1"/>
              <a:t>menjadi</a:t>
            </a:r>
            <a:r>
              <a:rPr lang="en-US" dirty="0"/>
              <a:t> </a:t>
            </a:r>
            <a:r>
              <a:rPr lang="en-US" dirty="0" err="1"/>
              <a:t>metn</a:t>
            </a:r>
            <a:r>
              <a:rPr lang="en-US" dirty="0"/>
              <a:t> </a:t>
            </a:r>
            <a:r>
              <a:rPr lang="en-US" dirty="0" err="1"/>
              <a:t>melalui</a:t>
            </a:r>
            <a:r>
              <a:rPr lang="en-US" dirty="0"/>
              <a:t> </a:t>
            </a:r>
            <a:r>
              <a:rPr lang="en-US" dirty="0" err="1"/>
              <a:t>proses</a:t>
            </a:r>
            <a:r>
              <a:rPr lang="en-US" dirty="0"/>
              <a:t> </a:t>
            </a:r>
            <a:r>
              <a:rPr lang="en-US" dirty="0" err="1"/>
              <a:t>anaerob</a:t>
            </a:r>
            <a:r>
              <a:rPr lang="en-US" dirty="0"/>
              <a:t>.  </a:t>
            </a:r>
            <a:r>
              <a:rPr lang="en-US" dirty="0" err="1"/>
              <a:t>Morfologinya</a:t>
            </a:r>
            <a:r>
              <a:rPr lang="en-US" dirty="0"/>
              <a:t> </a:t>
            </a:r>
            <a:r>
              <a:rPr lang="en-US" dirty="0" err="1"/>
              <a:t>berbentuk</a:t>
            </a:r>
            <a:r>
              <a:rPr lang="en-US" dirty="0"/>
              <a:t> </a:t>
            </a:r>
            <a:r>
              <a:rPr lang="en-US" dirty="0" err="1"/>
              <a:t>batang</a:t>
            </a:r>
            <a:r>
              <a:rPr lang="en-US" dirty="0"/>
              <a:t>, </a:t>
            </a:r>
            <a:r>
              <a:rPr lang="en-US" dirty="0" err="1"/>
              <a:t>kokus</a:t>
            </a:r>
            <a:r>
              <a:rPr lang="en-US" dirty="0"/>
              <a:t> </a:t>
            </a:r>
            <a:r>
              <a:rPr lang="en-US" dirty="0" err="1"/>
              <a:t>dan</a:t>
            </a:r>
            <a:r>
              <a:rPr lang="en-US" dirty="0"/>
              <a:t> helix, </a:t>
            </a:r>
            <a:r>
              <a:rPr lang="en-US" dirty="0" err="1"/>
              <a:t>bentuk</a:t>
            </a:r>
            <a:r>
              <a:rPr lang="en-US" dirty="0"/>
              <a:t> </a:t>
            </a:r>
            <a:r>
              <a:rPr lang="en-US" dirty="0" err="1"/>
              <a:t>sel</a:t>
            </a:r>
            <a:r>
              <a:rPr lang="en-US" dirty="0"/>
              <a:t> </a:t>
            </a:r>
            <a:r>
              <a:rPr lang="en-US" dirty="0" err="1"/>
              <a:t>berupa</a:t>
            </a:r>
            <a:r>
              <a:rPr lang="en-US" dirty="0"/>
              <a:t> </a:t>
            </a:r>
            <a:r>
              <a:rPr lang="en-US" dirty="0" err="1"/>
              <a:t>cakram</a:t>
            </a:r>
            <a:r>
              <a:rPr lang="en-US" dirty="0"/>
              <a:t> </a:t>
            </a:r>
            <a:r>
              <a:rPr lang="en-US" dirty="0" err="1"/>
              <a:t>dengan</a:t>
            </a:r>
            <a:r>
              <a:rPr lang="en-US" dirty="0"/>
              <a:t> </a:t>
            </a:r>
            <a:r>
              <a:rPr lang="en-US" dirty="0" err="1"/>
              <a:t>jalinan</a:t>
            </a:r>
            <a:r>
              <a:rPr lang="en-US" dirty="0"/>
              <a:t> </a:t>
            </a:r>
            <a:r>
              <a:rPr lang="en-US" dirty="0" err="1"/>
              <a:t>benang</a:t>
            </a:r>
            <a:r>
              <a:rPr lang="en-US" dirty="0"/>
              <a:t> </a:t>
            </a:r>
            <a:r>
              <a:rPr lang="en-US" dirty="0" err="1"/>
              <a:t>tubulus</a:t>
            </a:r>
            <a:r>
              <a:rPr lang="en-US" dirty="0"/>
              <a:t> </a:t>
            </a:r>
            <a:r>
              <a:rPr lang="en-US" dirty="0" err="1"/>
              <a:t>disekitarnya</a:t>
            </a:r>
            <a:r>
              <a:rPr lang="en-US" dirty="0"/>
              <a:t>.</a:t>
            </a:r>
            <a:endParaRPr lang="id-ID" dirty="0"/>
          </a:p>
          <a:p>
            <a:pPr>
              <a:buNone/>
            </a:pPr>
            <a:endParaRPr lang="id-ID"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692696"/>
            <a:ext cx="8229600" cy="940966"/>
          </a:xfrm>
        </p:spPr>
        <p:txBody>
          <a:bodyPr>
            <a:normAutofit fontScale="90000"/>
          </a:bodyPr>
          <a:lstStyle/>
          <a:p>
            <a:r>
              <a:rPr lang="en-ID" dirty="0" err="1"/>
              <a:t>Organisme</a:t>
            </a:r>
            <a:r>
              <a:rPr lang="en-ID" dirty="0"/>
              <a:t> </a:t>
            </a:r>
            <a:r>
              <a:rPr lang="en-ID" dirty="0" err="1"/>
              <a:t>prokariotik</a:t>
            </a:r>
            <a:r>
              <a:rPr lang="en-ID" dirty="0"/>
              <a:t> </a:t>
            </a:r>
            <a:r>
              <a:rPr lang="en-ID" dirty="0" err="1"/>
              <a:t>dikeompokan</a:t>
            </a:r>
            <a:r>
              <a:rPr lang="en-ID" dirty="0"/>
              <a:t> </a:t>
            </a:r>
            <a:r>
              <a:rPr lang="en-ID" dirty="0" err="1"/>
              <a:t>mejadi</a:t>
            </a:r>
            <a:r>
              <a:rPr lang="en-ID" dirty="0"/>
              <a:t> </a:t>
            </a:r>
            <a:r>
              <a:rPr lang="en-ID" dirty="0" err="1"/>
              <a:t>dua</a:t>
            </a:r>
            <a:r>
              <a:rPr lang="en-ID" dirty="0"/>
              <a:t> </a:t>
            </a:r>
            <a:r>
              <a:rPr lang="en-ID" dirty="0" err="1"/>
              <a:t>kelompok</a:t>
            </a:r>
            <a:r>
              <a:rPr lang="en-ID" dirty="0"/>
              <a:t> </a:t>
            </a:r>
            <a:r>
              <a:rPr lang="en-ID" dirty="0" err="1"/>
              <a:t>besar</a:t>
            </a:r>
            <a:r>
              <a:rPr lang="en-ID" dirty="0"/>
              <a:t> </a:t>
            </a:r>
            <a:r>
              <a:rPr lang="en-ID" dirty="0" err="1"/>
              <a:t>yaitu</a:t>
            </a:r>
            <a:r>
              <a:rPr lang="en-ID" dirty="0"/>
              <a:t> :</a:t>
            </a:r>
            <a:r>
              <a:rPr lang="id-ID" dirty="0"/>
              <a:t/>
            </a:r>
            <a:br>
              <a:rPr lang="id-ID" dirty="0"/>
            </a:br>
            <a:endParaRPr lang="id-ID" dirty="0"/>
          </a:p>
        </p:txBody>
      </p:sp>
      <p:sp>
        <p:nvSpPr>
          <p:cNvPr id="4" name="Left-Right-Up Arrow 3"/>
          <p:cNvSpPr/>
          <p:nvPr/>
        </p:nvSpPr>
        <p:spPr>
          <a:xfrm>
            <a:off x="2843808" y="1556792"/>
            <a:ext cx="3096344" cy="144016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251520" y="2132856"/>
            <a:ext cx="244827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err="1"/>
              <a:t>Eubacteri</a:t>
            </a:r>
            <a:endParaRPr lang="id-ID" dirty="0"/>
          </a:p>
        </p:txBody>
      </p:sp>
      <p:sp>
        <p:nvSpPr>
          <p:cNvPr id="6" name="Rectangle 5"/>
          <p:cNvSpPr/>
          <p:nvPr/>
        </p:nvSpPr>
        <p:spPr>
          <a:xfrm>
            <a:off x="6084168" y="2276872"/>
            <a:ext cx="2448272"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dirty="0" smtClean="0"/>
              <a:t>A</a:t>
            </a:r>
            <a:r>
              <a:rPr lang="id-ID" dirty="0" smtClean="0"/>
              <a:t>r</a:t>
            </a:r>
            <a:r>
              <a:rPr lang="en-ID" dirty="0" err="1" smtClean="0"/>
              <a:t>chaeae</a:t>
            </a:r>
            <a:endParaRPr lang="id-ID"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 y="3235941"/>
            <a:ext cx="4211960" cy="3428495"/>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167728" y="3284984"/>
            <a:ext cx="3976271" cy="3582444"/>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Morfologi, fisiologi, dan nutrisi archaea</a:t>
            </a:r>
            <a:endParaRPr lang="id-ID" dirty="0"/>
          </a:p>
        </p:txBody>
      </p:sp>
      <p:sp>
        <p:nvSpPr>
          <p:cNvPr id="3" name="Content Placeholder 2"/>
          <p:cNvSpPr>
            <a:spLocks noGrp="1"/>
          </p:cNvSpPr>
          <p:nvPr>
            <p:ph idx="1"/>
          </p:nvPr>
        </p:nvSpPr>
        <p:spPr/>
        <p:txBody>
          <a:bodyPr/>
          <a:lstStyle/>
          <a:p>
            <a:pPr>
              <a:buNone/>
            </a:pPr>
            <a:endParaRPr lang="id-ID" dirty="0" smtClean="0"/>
          </a:p>
          <a:p>
            <a:r>
              <a:rPr lang="id-ID" dirty="0"/>
              <a:t>Morfologi archaea menyerupai morfologi eubakteri, yaitu berbentuk batang, kokous, dan heliks, namun beberapa genus </a:t>
            </a:r>
            <a:r>
              <a:rPr lang="id-ID" i="1" dirty="0"/>
              <a:t>Archaea</a:t>
            </a:r>
            <a:r>
              <a:rPr lang="id-ID" dirty="0"/>
              <a:t> memiliki bentuk yang tidak biasa.</a:t>
            </a:r>
          </a:p>
          <a:p>
            <a:r>
              <a:rPr lang="id-ID" dirty="0"/>
              <a:t>Contohnya adalah </a:t>
            </a:r>
            <a:r>
              <a:rPr lang="id-ID" i="1" dirty="0"/>
              <a:t>Pyrodictium abyssi</a:t>
            </a:r>
            <a:r>
              <a:rPr lang="id-ID" dirty="0"/>
              <a:t> yang hidup di dasar laut pada temperatur 110 derajat C.</a:t>
            </a:r>
          </a:p>
          <a:p>
            <a:pPr>
              <a:buNone/>
            </a:pPr>
            <a:endParaRPr lang="id-ID"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Struktur sel archaea</a:t>
            </a:r>
            <a:endParaRPr lang="id-ID" dirty="0"/>
          </a:p>
        </p:txBody>
      </p:sp>
      <p:pic>
        <p:nvPicPr>
          <p:cNvPr id="5122" name="Picture 2"/>
          <p:cNvPicPr>
            <a:picLocks noGrp="1" noChangeAspect="1" noChangeArrowheads="1"/>
          </p:cNvPicPr>
          <p:nvPr>
            <p:ph idx="1"/>
          </p:nvPr>
        </p:nvPicPr>
        <p:blipFill>
          <a:blip r:embed="rId2" cstate="print"/>
          <a:srcRect/>
          <a:stretch>
            <a:fillRect/>
          </a:stretch>
        </p:blipFill>
        <p:spPr bwMode="auto">
          <a:xfrm>
            <a:off x="1187625" y="1340768"/>
            <a:ext cx="7272808" cy="5060696"/>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Membran plasma archaea</a:t>
            </a:r>
            <a:endParaRPr lang="id-ID" dirty="0"/>
          </a:p>
        </p:txBody>
      </p:sp>
      <p:sp>
        <p:nvSpPr>
          <p:cNvPr id="3" name="Content Placeholder 2"/>
          <p:cNvSpPr>
            <a:spLocks noGrp="1"/>
          </p:cNvSpPr>
          <p:nvPr>
            <p:ph idx="1"/>
          </p:nvPr>
        </p:nvSpPr>
        <p:spPr/>
        <p:txBody>
          <a:bodyPr>
            <a:normAutofit fontScale="70000" lnSpcReduction="20000"/>
          </a:bodyPr>
          <a:lstStyle/>
          <a:p>
            <a:pPr algn="just"/>
            <a:r>
              <a:rPr lang="id-ID" dirty="0">
                <a:latin typeface="Times New Roman" pitchFamily="18" charset="0"/>
                <a:cs typeface="Times New Roman" pitchFamily="18" charset="0"/>
              </a:rPr>
              <a:t>Membran plasma archaea memiliki kandungan protein yang sangat tinggi dan bermacam-macam jenis lipid, termasuk fosfolipid , sulfolipid, glikolipid, dan nonpolar isoprenoid lipid. Struktur membran plasma mayoritas archaea adalah lipid ganda (bilayer) yang tersusun dari lipid gliserol dieter yang analog dengan lipid ganda pada membran plasma bakteri dan organisme eukariot. </a:t>
            </a:r>
          </a:p>
          <a:p>
            <a:pPr algn="just"/>
            <a:r>
              <a:rPr lang="id-ID" dirty="0">
                <a:latin typeface="Times New Roman" pitchFamily="18" charset="0"/>
                <a:cs typeface="Times New Roman" pitchFamily="18" charset="0"/>
              </a:rPr>
              <a:t>Terdapat empat perbedaan mendasar antara membran plasma archaea dengan membran plasma sel organisme lainnya, yaitu:</a:t>
            </a:r>
          </a:p>
          <a:p>
            <a:pPr lvl="0" algn="just">
              <a:buNone/>
            </a:pPr>
            <a:r>
              <a:rPr lang="id-ID" i="1" dirty="0" smtClean="0">
                <a:latin typeface="Times New Roman" pitchFamily="18" charset="0"/>
                <a:cs typeface="Times New Roman" pitchFamily="18" charset="0"/>
              </a:rPr>
              <a:t>		1. Chirality</a:t>
            </a:r>
            <a:r>
              <a:rPr lang="id-ID" dirty="0" smtClean="0">
                <a:latin typeface="Times New Roman" pitchFamily="18" charset="0"/>
                <a:cs typeface="Times New Roman" pitchFamily="18" charset="0"/>
              </a:rPr>
              <a:t> </a:t>
            </a:r>
            <a:r>
              <a:rPr lang="id-ID" dirty="0">
                <a:latin typeface="Times New Roman" pitchFamily="18" charset="0"/>
                <a:cs typeface="Times New Roman" pitchFamily="18" charset="0"/>
              </a:rPr>
              <a:t>dari gliserol</a:t>
            </a:r>
          </a:p>
          <a:p>
            <a:pPr lvl="0" algn="just">
              <a:buNone/>
            </a:pPr>
            <a:r>
              <a:rPr lang="id-ID" dirty="0" smtClean="0">
                <a:latin typeface="Times New Roman" pitchFamily="18" charset="0"/>
                <a:cs typeface="Times New Roman" pitchFamily="18" charset="0"/>
              </a:rPr>
              <a:t>		2. Ikatan </a:t>
            </a:r>
            <a:r>
              <a:rPr lang="id-ID" dirty="0">
                <a:latin typeface="Times New Roman" pitchFamily="18" charset="0"/>
                <a:cs typeface="Times New Roman" pitchFamily="18" charset="0"/>
              </a:rPr>
              <a:t>eter</a:t>
            </a:r>
          </a:p>
          <a:p>
            <a:pPr lvl="0" algn="just">
              <a:buNone/>
            </a:pPr>
            <a:r>
              <a:rPr lang="id-ID" dirty="0" smtClean="0">
                <a:latin typeface="Times New Roman" pitchFamily="18" charset="0"/>
                <a:cs typeface="Times New Roman" pitchFamily="18" charset="0"/>
              </a:rPr>
              <a:t>		3. Rantai isoprenoid</a:t>
            </a:r>
          </a:p>
          <a:p>
            <a:pPr lvl="0" algn="just">
              <a:buNone/>
            </a:pPr>
            <a:r>
              <a:rPr lang="id-ID" dirty="0">
                <a:latin typeface="Times New Roman" pitchFamily="18" charset="0"/>
                <a:cs typeface="Times New Roman" pitchFamily="18" charset="0"/>
              </a:rPr>
              <a:t>	</a:t>
            </a:r>
            <a:r>
              <a:rPr lang="id-ID" dirty="0" smtClean="0">
                <a:latin typeface="Times New Roman" pitchFamily="18" charset="0"/>
                <a:cs typeface="Times New Roman" pitchFamily="18" charset="0"/>
              </a:rPr>
              <a:t>	4. Percabangan rantai samping</a:t>
            </a:r>
          </a:p>
          <a:p>
            <a:pPr>
              <a:buNone/>
            </a:pPr>
            <a:endParaRPr lang="id-ID"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Struktur fosfolipid archaea</a:t>
            </a:r>
            <a:endParaRPr lang="id-ID" dirty="0"/>
          </a:p>
        </p:txBody>
      </p:sp>
      <p:sp>
        <p:nvSpPr>
          <p:cNvPr id="3" name="Content Placeholder 2"/>
          <p:cNvSpPr>
            <a:spLocks noGrp="1"/>
          </p:cNvSpPr>
          <p:nvPr>
            <p:ph idx="1"/>
          </p:nvPr>
        </p:nvSpPr>
        <p:spPr/>
        <p:txBody>
          <a:bodyPr/>
          <a:lstStyle/>
          <a:p>
            <a:pPr>
              <a:buNone/>
            </a:pPr>
            <a:r>
              <a:rPr lang="id-ID" dirty="0"/>
              <a:t>Unit dasar pembentuk membran sel adalah fosfolipid, yaitu molekul gliserol dengan fosfat yang ditambahkan pada satu sisi dan dua rantai samping yang terikat pada sisi lainnya. Gliserol yang digunakan untuk membuat fosfolipid archaea adalah stereoisomer dari gliserol yang digunakan untuk membuat membran sel bakteri dan eukariot. </a:t>
            </a:r>
          </a:p>
          <a:p>
            <a:pPr>
              <a:buNone/>
            </a:pPr>
            <a:endParaRPr lang="id-ID"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Dinding sel archaea</a:t>
            </a:r>
            <a:endParaRPr lang="id-ID" dirty="0"/>
          </a:p>
        </p:txBody>
      </p:sp>
      <p:sp>
        <p:nvSpPr>
          <p:cNvPr id="3" name="Content Placeholder 2"/>
          <p:cNvSpPr>
            <a:spLocks noGrp="1"/>
          </p:cNvSpPr>
          <p:nvPr>
            <p:ph idx="1"/>
          </p:nvPr>
        </p:nvSpPr>
        <p:spPr/>
        <p:txBody>
          <a:bodyPr>
            <a:normAutofit fontScale="77500" lnSpcReduction="20000"/>
          </a:bodyPr>
          <a:lstStyle/>
          <a:p>
            <a:pPr algn="just">
              <a:buNone/>
            </a:pPr>
            <a:r>
              <a:rPr lang="id-ID" sz="3100" dirty="0">
                <a:latin typeface="Times New Roman" pitchFamily="18" charset="0"/>
                <a:cs typeface="Times New Roman" pitchFamily="18" charset="0"/>
              </a:rPr>
              <a:t>Dinding sel archaea juga memiliki beebrapa perbedaan dengan dinding sel bakteri. Meskipun beberapa archaea merupakan Gram negatif dan beberapa lainnnya berupa Gram positif , namun tidak ada archaea yang benar-benar memiliki dinding sel yang merupakan Gram negatif atau Gram positif sejati. Dinding sel archaea tidak memiliki peptidoglikan seperti yang terdapat pada dinding sel bakteri. Dinding sel archaea terdiri dari pseudopeptidoglikan (peptidoglikan semu) yaitu substansi serupa peptidoglikan yang mengandung N-</a:t>
            </a:r>
            <a:r>
              <a:rPr lang="id-ID" sz="3100" i="1" dirty="0">
                <a:latin typeface="Times New Roman" pitchFamily="18" charset="0"/>
                <a:cs typeface="Times New Roman" pitchFamily="18" charset="0"/>
              </a:rPr>
              <a:t>acetyltalosaminuronic acid</a:t>
            </a:r>
            <a:r>
              <a:rPr lang="id-ID" sz="3100" dirty="0">
                <a:latin typeface="Times New Roman" pitchFamily="18" charset="0"/>
                <a:cs typeface="Times New Roman" pitchFamily="18" charset="0"/>
              </a:rPr>
              <a:t>, metanokondroitin, protein, atau glikoprotein. Komposisi dinding sel ini menyebabkan archaea tidak peka terhadap antibiotik seperti penisilin dan sefalosporin, yang beraksi pada dinding sel eubakteri.</a:t>
            </a:r>
          </a:p>
          <a:p>
            <a:pPr>
              <a:buNone/>
            </a:pPr>
            <a:endParaRPr lang="id-ID"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Komponen dinding sel beberapa jenis archaea</a:t>
            </a:r>
            <a:endParaRPr lang="id-ID" dirty="0"/>
          </a:p>
        </p:txBody>
      </p:sp>
      <p:sp>
        <p:nvSpPr>
          <p:cNvPr id="3" name="Content Placeholder 2"/>
          <p:cNvSpPr>
            <a:spLocks noGrp="1"/>
          </p:cNvSpPr>
          <p:nvPr>
            <p:ph idx="1"/>
          </p:nvPr>
        </p:nvSpPr>
        <p:spPr/>
        <p:txBody>
          <a:bodyPr>
            <a:normAutofit fontScale="92500" lnSpcReduction="20000"/>
          </a:bodyPr>
          <a:lstStyle/>
          <a:p>
            <a:r>
              <a:rPr lang="id-ID" dirty="0"/>
              <a:t>Beberapa archaea seperti </a:t>
            </a:r>
            <a:r>
              <a:rPr lang="id-ID" i="1" dirty="0"/>
              <a:t>Metanosarcina</a:t>
            </a:r>
            <a:r>
              <a:rPr lang="id-ID" dirty="0"/>
              <a:t> tidak memiliki pseudopeptidoglikan, namun memiliki polimer lain yaitu metanokondrokitin pada dinding selnya. </a:t>
            </a:r>
            <a:endParaRPr lang="id-ID" dirty="0" smtClean="0"/>
          </a:p>
          <a:p>
            <a:r>
              <a:rPr lang="id-ID" dirty="0" smtClean="0"/>
              <a:t>Tidak semua archaea memiliki dinding sel. Thermoplasma bersifat asidofilik, termofilik, dan tidak memiliki dinding sel. Karena tidak memiliki dinding sel, maka ukuran dan bentuk sel Thermoplasma sangat bervariasi. Bentuk sel Thermoplasma bervariasi mulai dari bulat hingga filamen.</a:t>
            </a:r>
            <a:endParaRPr lang="id-ID" dirty="0"/>
          </a:p>
          <a:p>
            <a:endParaRPr lang="id-ID"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lstStyle/>
          <a:p>
            <a:pPr lvl="0" algn="ctr">
              <a:buNone/>
            </a:pPr>
            <a:r>
              <a:rPr lang="en-ID" dirty="0" err="1"/>
              <a:t>Kelompok</a:t>
            </a:r>
            <a:r>
              <a:rPr lang="en-ID" dirty="0"/>
              <a:t> </a:t>
            </a:r>
            <a:r>
              <a:rPr lang="en-ID" dirty="0" err="1"/>
              <a:t>bakteri</a:t>
            </a:r>
            <a:r>
              <a:rPr lang="en-ID" dirty="0"/>
              <a:t> </a:t>
            </a:r>
            <a:r>
              <a:rPr lang="en-ID" dirty="0" err="1"/>
              <a:t>terdiri</a:t>
            </a:r>
            <a:r>
              <a:rPr lang="en-ID" dirty="0"/>
              <a:t> </a:t>
            </a:r>
            <a:r>
              <a:rPr lang="en-ID" dirty="0" err="1"/>
              <a:t>dari</a:t>
            </a:r>
            <a:r>
              <a:rPr lang="en-ID" dirty="0"/>
              <a:t> </a:t>
            </a:r>
            <a:endParaRPr lang="id-ID" dirty="0" smtClean="0"/>
          </a:p>
          <a:p>
            <a:pPr lvl="0">
              <a:buNone/>
            </a:pPr>
            <a:endParaRPr lang="id-ID" dirty="0"/>
          </a:p>
          <a:p>
            <a:pPr lvl="0">
              <a:buNone/>
            </a:pPr>
            <a:endParaRPr lang="id-ID" dirty="0" smtClean="0"/>
          </a:p>
          <a:p>
            <a:pPr lvl="0">
              <a:buNone/>
            </a:pPr>
            <a:endParaRPr lang="id-ID" dirty="0" smtClean="0"/>
          </a:p>
          <a:p>
            <a:pPr>
              <a:buNone/>
            </a:pPr>
            <a:endParaRPr lang="id-ID" dirty="0" smtClean="0"/>
          </a:p>
          <a:p>
            <a:pPr>
              <a:buNone/>
            </a:pPr>
            <a:endParaRPr lang="id-ID" dirty="0"/>
          </a:p>
          <a:p>
            <a:pPr>
              <a:buNone/>
            </a:pPr>
            <a:endParaRPr lang="id-ID" dirty="0" smtClean="0"/>
          </a:p>
          <a:p>
            <a:pPr>
              <a:buNone/>
            </a:pPr>
            <a:endParaRPr lang="id-ID" dirty="0"/>
          </a:p>
        </p:txBody>
      </p:sp>
      <p:sp>
        <p:nvSpPr>
          <p:cNvPr id="4" name="Left-Right-Up Arrow 3"/>
          <p:cNvSpPr/>
          <p:nvPr/>
        </p:nvSpPr>
        <p:spPr>
          <a:xfrm>
            <a:off x="2555776" y="1052736"/>
            <a:ext cx="3528392" cy="1224136"/>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Rectangle 4"/>
          <p:cNvSpPr/>
          <p:nvPr/>
        </p:nvSpPr>
        <p:spPr>
          <a:xfrm>
            <a:off x="251520" y="1412776"/>
            <a:ext cx="2232248"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400" b="1" dirty="0" err="1" smtClean="0"/>
              <a:t>prokariotik</a:t>
            </a:r>
            <a:r>
              <a:rPr lang="en-ID" sz="2400" b="1" dirty="0" smtClean="0"/>
              <a:t> pathogen</a:t>
            </a:r>
            <a:endParaRPr lang="id-ID" sz="2400" b="1" dirty="0"/>
          </a:p>
        </p:txBody>
      </p:sp>
      <p:sp>
        <p:nvSpPr>
          <p:cNvPr id="6" name="Rectangle 5"/>
          <p:cNvSpPr/>
          <p:nvPr/>
        </p:nvSpPr>
        <p:spPr>
          <a:xfrm>
            <a:off x="6228184" y="1340768"/>
            <a:ext cx="2232248"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2400" b="1" dirty="0" smtClean="0"/>
              <a:t>Prokariotik </a:t>
            </a:r>
            <a:r>
              <a:rPr lang="en-ID" sz="2400" b="1" dirty="0" smtClean="0"/>
              <a:t>non pathogen </a:t>
            </a:r>
            <a:endParaRPr lang="id-ID" sz="2400" b="1" dirty="0"/>
          </a:p>
        </p:txBody>
      </p:sp>
      <p:sp>
        <p:nvSpPr>
          <p:cNvPr id="7" name="Rectangle 6"/>
          <p:cNvSpPr/>
          <p:nvPr/>
        </p:nvSpPr>
        <p:spPr>
          <a:xfrm>
            <a:off x="1835696" y="2924944"/>
            <a:ext cx="5184576" cy="14401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None/>
            </a:pPr>
            <a:r>
              <a:rPr lang="en-ID" sz="2400" b="1" dirty="0" err="1" smtClean="0"/>
              <a:t>terdapat</a:t>
            </a:r>
            <a:r>
              <a:rPr lang="en-ID" sz="2400" b="1" dirty="0" smtClean="0"/>
              <a:t> </a:t>
            </a:r>
            <a:r>
              <a:rPr lang="en-ID" sz="2400" b="1" dirty="0" err="1" smtClean="0"/>
              <a:t>didarat</a:t>
            </a:r>
            <a:r>
              <a:rPr lang="en-ID" sz="2400" b="1" dirty="0" smtClean="0"/>
              <a:t>, </a:t>
            </a:r>
            <a:r>
              <a:rPr lang="en-ID" sz="2400" b="1" dirty="0" err="1" smtClean="0"/>
              <a:t>dan</a:t>
            </a:r>
            <a:r>
              <a:rPr lang="en-ID" sz="2400" b="1" dirty="0" smtClean="0"/>
              <a:t> </a:t>
            </a:r>
            <a:r>
              <a:rPr lang="en-ID" sz="2400" b="1" dirty="0" err="1" smtClean="0"/>
              <a:t>di</a:t>
            </a:r>
            <a:r>
              <a:rPr lang="en-ID" sz="2400" b="1" dirty="0" smtClean="0"/>
              <a:t> air </a:t>
            </a:r>
            <a:r>
              <a:rPr lang="en-ID" sz="2400" b="1" dirty="0" err="1" smtClean="0"/>
              <a:t>serta</a:t>
            </a:r>
            <a:r>
              <a:rPr lang="en-ID" sz="2400" b="1" dirty="0" smtClean="0"/>
              <a:t> </a:t>
            </a:r>
            <a:r>
              <a:rPr lang="en-ID" sz="2400" b="1" dirty="0" err="1" smtClean="0"/>
              <a:t>organisme</a:t>
            </a:r>
            <a:r>
              <a:rPr lang="en-ID" sz="2400" b="1" dirty="0" smtClean="0"/>
              <a:t> </a:t>
            </a:r>
            <a:r>
              <a:rPr lang="en-ID" sz="2400" b="1" dirty="0" err="1" smtClean="0"/>
              <a:t>prokariotik</a:t>
            </a:r>
            <a:r>
              <a:rPr lang="en-ID" sz="2400" b="1" dirty="0" smtClean="0"/>
              <a:t> yang </a:t>
            </a:r>
            <a:r>
              <a:rPr lang="en-ID" sz="2400" b="1" dirty="0" err="1" smtClean="0"/>
              <a:t>bersifat</a:t>
            </a:r>
            <a:r>
              <a:rPr lang="en-ID" sz="2400" b="1" dirty="0" smtClean="0"/>
              <a:t> </a:t>
            </a:r>
            <a:r>
              <a:rPr lang="en-ID" sz="2400" b="1" dirty="0" err="1" smtClean="0"/>
              <a:t>autotrof</a:t>
            </a:r>
            <a:r>
              <a:rPr lang="en-ID" sz="2400" b="1" dirty="0" smtClean="0"/>
              <a:t>.</a:t>
            </a:r>
            <a:endParaRPr lang="id-ID" sz="2400" b="1" dirty="0" smtClean="0"/>
          </a:p>
          <a:p>
            <a:pPr>
              <a:buNone/>
            </a:pPr>
            <a:endParaRPr lang="id-ID" sz="2400" b="1" dirty="0"/>
          </a:p>
        </p:txBody>
      </p:sp>
      <p:pic>
        <p:nvPicPr>
          <p:cNvPr id="2052" name="Picture 4"/>
          <p:cNvPicPr>
            <a:picLocks noChangeAspect="1" noChangeArrowheads="1"/>
          </p:cNvPicPr>
          <p:nvPr/>
        </p:nvPicPr>
        <p:blipFill>
          <a:blip r:embed="rId2" cstate="print"/>
          <a:srcRect/>
          <a:stretch>
            <a:fillRect/>
          </a:stretch>
        </p:blipFill>
        <p:spPr bwMode="auto">
          <a:xfrm>
            <a:off x="179513" y="4694442"/>
            <a:ext cx="2808311" cy="2163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332656"/>
            <a:ext cx="8229600" cy="5793507"/>
          </a:xfrm>
        </p:spPr>
        <p:txBody>
          <a:bodyPr/>
          <a:lstStyle/>
          <a:p>
            <a:pPr lvl="0">
              <a:buNone/>
            </a:pPr>
            <a:r>
              <a:rPr lang="en-ID" dirty="0" err="1"/>
              <a:t>Kelompok</a:t>
            </a:r>
            <a:r>
              <a:rPr lang="en-ID" dirty="0"/>
              <a:t> </a:t>
            </a:r>
            <a:r>
              <a:rPr lang="en-ID" dirty="0" err="1"/>
              <a:t>arachaeae</a:t>
            </a:r>
            <a:r>
              <a:rPr lang="en-ID" dirty="0"/>
              <a:t> </a:t>
            </a:r>
            <a:r>
              <a:rPr lang="en-ID" dirty="0" err="1"/>
              <a:t>meliputi</a:t>
            </a:r>
            <a:r>
              <a:rPr lang="en-ID" dirty="0"/>
              <a:t> </a:t>
            </a:r>
            <a:endParaRPr lang="id-ID" dirty="0" smtClean="0"/>
          </a:p>
          <a:p>
            <a:pPr lvl="0">
              <a:buNone/>
            </a:pPr>
            <a:r>
              <a:rPr lang="id-ID" dirty="0" smtClean="0"/>
              <a:t>	</a:t>
            </a:r>
          </a:p>
          <a:p>
            <a:pPr>
              <a:buNone/>
            </a:pPr>
            <a:endParaRPr lang="id-ID" dirty="0"/>
          </a:p>
        </p:txBody>
      </p:sp>
      <p:sp>
        <p:nvSpPr>
          <p:cNvPr id="4" name="Rounded Rectangle 3"/>
          <p:cNvSpPr/>
          <p:nvPr/>
        </p:nvSpPr>
        <p:spPr>
          <a:xfrm>
            <a:off x="1475656" y="1412776"/>
            <a:ext cx="446449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D" sz="2400" b="1" dirty="0" err="1" smtClean="0"/>
              <a:t>organisme</a:t>
            </a:r>
            <a:r>
              <a:rPr lang="en-ID" sz="2400" b="1" dirty="0" smtClean="0"/>
              <a:t> </a:t>
            </a:r>
            <a:r>
              <a:rPr lang="en-ID" sz="2400" b="1" dirty="0" err="1" smtClean="0"/>
              <a:t>prokariotik</a:t>
            </a:r>
            <a:r>
              <a:rPr lang="en-ID" sz="2400" b="1" dirty="0" smtClean="0"/>
              <a:t> yang </a:t>
            </a:r>
            <a:r>
              <a:rPr lang="en-ID" sz="2400" b="1" dirty="0" err="1" smtClean="0"/>
              <a:t>tidak</a:t>
            </a:r>
            <a:r>
              <a:rPr lang="en-ID" sz="2400" b="1" dirty="0" smtClean="0"/>
              <a:t> </a:t>
            </a:r>
            <a:r>
              <a:rPr lang="en-ID" sz="2400" b="1" dirty="0" err="1" smtClean="0"/>
              <a:t>memiliki</a:t>
            </a:r>
            <a:r>
              <a:rPr lang="en-ID" sz="2400" b="1" dirty="0" smtClean="0"/>
              <a:t> </a:t>
            </a:r>
            <a:r>
              <a:rPr lang="en-ID" sz="2400" b="1" dirty="0" err="1" smtClean="0"/>
              <a:t>peptidoglikan</a:t>
            </a:r>
            <a:r>
              <a:rPr lang="en-ID" sz="2400" b="1" dirty="0" smtClean="0"/>
              <a:t> </a:t>
            </a:r>
            <a:r>
              <a:rPr lang="en-ID" sz="2400" b="1" dirty="0" err="1" smtClean="0"/>
              <a:t>pada</a:t>
            </a:r>
            <a:r>
              <a:rPr lang="en-ID" sz="2400" b="1" dirty="0" smtClean="0"/>
              <a:t> </a:t>
            </a:r>
            <a:r>
              <a:rPr lang="en-ID" sz="2400" b="1" dirty="0" err="1" smtClean="0"/>
              <a:t>dinding</a:t>
            </a:r>
            <a:r>
              <a:rPr lang="en-ID" sz="2400" b="1" dirty="0" smtClean="0"/>
              <a:t> </a:t>
            </a:r>
            <a:r>
              <a:rPr lang="en-ID" sz="2400" b="1" dirty="0" err="1" smtClean="0"/>
              <a:t>sel</a:t>
            </a:r>
            <a:r>
              <a:rPr lang="en-ID" sz="2400" b="1" dirty="0" smtClean="0"/>
              <a:t> </a:t>
            </a:r>
            <a:r>
              <a:rPr lang="en-ID" sz="2400" b="1" dirty="0" err="1" smtClean="0"/>
              <a:t>nya</a:t>
            </a:r>
            <a:endParaRPr lang="id-ID" sz="2400" b="1" dirty="0"/>
          </a:p>
        </p:txBody>
      </p:sp>
      <p:sp>
        <p:nvSpPr>
          <p:cNvPr id="5" name="Rounded Rectangle 4"/>
          <p:cNvSpPr/>
          <p:nvPr/>
        </p:nvSpPr>
        <p:spPr>
          <a:xfrm>
            <a:off x="1475656" y="2780928"/>
            <a:ext cx="4464496" cy="108012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buNone/>
            </a:pPr>
            <a:r>
              <a:rPr lang="en-ID" sz="2800" b="1" dirty="0" err="1" smtClean="0"/>
              <a:t>pada</a:t>
            </a:r>
            <a:r>
              <a:rPr lang="en-ID" sz="2800" b="1" dirty="0" smtClean="0"/>
              <a:t> </a:t>
            </a:r>
            <a:r>
              <a:rPr lang="en-ID" sz="2800" b="1" dirty="0" err="1" smtClean="0"/>
              <a:t>umunya</a:t>
            </a:r>
            <a:r>
              <a:rPr lang="en-ID" sz="2800" b="1" dirty="0" smtClean="0"/>
              <a:t> </a:t>
            </a:r>
            <a:r>
              <a:rPr lang="en-ID" sz="2800" b="1" dirty="0" err="1" smtClean="0"/>
              <a:t>hidup</a:t>
            </a:r>
            <a:r>
              <a:rPr lang="en-ID" sz="2800" b="1" dirty="0" smtClean="0"/>
              <a:t> </a:t>
            </a:r>
            <a:r>
              <a:rPr lang="en-ID" sz="2800" b="1" dirty="0" err="1" smtClean="0"/>
              <a:t>pada</a:t>
            </a:r>
            <a:r>
              <a:rPr lang="en-ID" sz="2800" b="1" dirty="0" smtClean="0"/>
              <a:t> </a:t>
            </a:r>
            <a:r>
              <a:rPr lang="en-ID" sz="2800" b="1" dirty="0" err="1" smtClean="0"/>
              <a:t>lingkungan</a:t>
            </a:r>
            <a:r>
              <a:rPr lang="en-ID" sz="2800" b="1" dirty="0" smtClean="0"/>
              <a:t> yang </a:t>
            </a:r>
            <a:r>
              <a:rPr lang="en-ID" sz="2800" b="1" dirty="0" err="1" smtClean="0"/>
              <a:t>ekstrem</a:t>
            </a:r>
            <a:endParaRPr lang="id-ID" sz="2800" b="1" dirty="0"/>
          </a:p>
        </p:txBody>
      </p:sp>
      <p:sp>
        <p:nvSpPr>
          <p:cNvPr id="7" name="Right Arrow 6"/>
          <p:cNvSpPr/>
          <p:nvPr/>
        </p:nvSpPr>
        <p:spPr>
          <a:xfrm>
            <a:off x="611560" y="1628800"/>
            <a:ext cx="72008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ight Arrow 7"/>
          <p:cNvSpPr/>
          <p:nvPr/>
        </p:nvSpPr>
        <p:spPr>
          <a:xfrm>
            <a:off x="611560" y="2996952"/>
            <a:ext cx="72008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864096"/>
          </a:xfrm>
        </p:spPr>
        <p:txBody>
          <a:bodyPr>
            <a:normAutofit fontScale="90000"/>
          </a:bodyPr>
          <a:lstStyle/>
          <a:p>
            <a:r>
              <a:rPr lang="id-ID" dirty="0" smtClean="0"/>
              <a:t/>
            </a:r>
            <a:br>
              <a:rPr lang="id-ID" dirty="0" smtClean="0"/>
            </a:br>
            <a:r>
              <a:rPr lang="en-ID" sz="3600" dirty="0" err="1" smtClean="0"/>
              <a:t>Spesies</a:t>
            </a:r>
            <a:r>
              <a:rPr lang="en-ID" sz="3600" dirty="0" smtClean="0"/>
              <a:t> </a:t>
            </a:r>
            <a:r>
              <a:rPr lang="en-ID" sz="3600" dirty="0" err="1"/>
              <a:t>bakteri</a:t>
            </a:r>
            <a:r>
              <a:rPr lang="en-ID" sz="3600" dirty="0"/>
              <a:t> </a:t>
            </a:r>
            <a:r>
              <a:rPr lang="en-ID" sz="3600" dirty="0" err="1"/>
              <a:t>biasanya</a:t>
            </a:r>
            <a:r>
              <a:rPr lang="en-ID" sz="3600" dirty="0"/>
              <a:t> </a:t>
            </a:r>
            <a:r>
              <a:rPr lang="en-ID" sz="3600" dirty="0" err="1"/>
              <a:t>dapat</a:t>
            </a:r>
            <a:r>
              <a:rPr lang="en-ID" sz="3600" dirty="0"/>
              <a:t> </a:t>
            </a:r>
            <a:r>
              <a:rPr lang="en-ID" sz="3600" dirty="0" err="1"/>
              <a:t>dibedakan</a:t>
            </a:r>
            <a:r>
              <a:rPr lang="en-ID" sz="3600" dirty="0"/>
              <a:t> </a:t>
            </a:r>
            <a:r>
              <a:rPr lang="en-ID" sz="3600" dirty="0" err="1"/>
              <a:t>berdasarkan</a:t>
            </a:r>
            <a:r>
              <a:rPr lang="en-ID" sz="3600" dirty="0"/>
              <a:t>:</a:t>
            </a:r>
            <a:r>
              <a:rPr lang="id-ID" dirty="0"/>
              <a:t/>
            </a:r>
            <a:br>
              <a:rPr lang="id-ID" dirty="0"/>
            </a:br>
            <a:endParaRPr lang="id-ID" dirty="0"/>
          </a:p>
        </p:txBody>
      </p:sp>
      <p:sp>
        <p:nvSpPr>
          <p:cNvPr id="3" name="Content Placeholder 2"/>
          <p:cNvSpPr>
            <a:spLocks noGrp="1"/>
          </p:cNvSpPr>
          <p:nvPr>
            <p:ph idx="1"/>
          </p:nvPr>
        </p:nvSpPr>
        <p:spPr/>
        <p:txBody>
          <a:bodyPr/>
          <a:lstStyle/>
          <a:p>
            <a:pPr>
              <a:buNone/>
            </a:pPr>
            <a:endParaRPr lang="id-ID" dirty="0"/>
          </a:p>
        </p:txBody>
      </p:sp>
      <p:sp>
        <p:nvSpPr>
          <p:cNvPr id="4" name="Down Arrow Callout 3"/>
          <p:cNvSpPr/>
          <p:nvPr/>
        </p:nvSpPr>
        <p:spPr>
          <a:xfrm>
            <a:off x="2915816" y="1196752"/>
            <a:ext cx="2880320" cy="115212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D" sz="2000" b="1" dirty="0" err="1" smtClean="0"/>
              <a:t>Morfologi</a:t>
            </a:r>
            <a:r>
              <a:rPr lang="en-ID" sz="2000" b="1" dirty="0" smtClean="0"/>
              <a:t> (</a:t>
            </a:r>
            <a:r>
              <a:rPr lang="en-ID" sz="2000" b="1" dirty="0" err="1" smtClean="0"/>
              <a:t>bentuk</a:t>
            </a:r>
            <a:r>
              <a:rPr lang="en-ID" sz="2000" b="1" dirty="0" smtClean="0"/>
              <a:t>)</a:t>
            </a:r>
            <a:endParaRPr lang="id-ID" sz="2000" b="1" dirty="0"/>
          </a:p>
        </p:txBody>
      </p:sp>
      <p:sp>
        <p:nvSpPr>
          <p:cNvPr id="5" name="Down Arrow Callout 4"/>
          <p:cNvSpPr/>
          <p:nvPr/>
        </p:nvSpPr>
        <p:spPr>
          <a:xfrm>
            <a:off x="2843808" y="2348880"/>
            <a:ext cx="2880320" cy="115212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en-ID" b="1" dirty="0" err="1" smtClean="0"/>
              <a:t>Komposisi</a:t>
            </a:r>
            <a:r>
              <a:rPr lang="en-ID" b="1" dirty="0" smtClean="0"/>
              <a:t> </a:t>
            </a:r>
            <a:r>
              <a:rPr lang="en-ID" b="1" dirty="0" err="1" smtClean="0"/>
              <a:t>kimia</a:t>
            </a:r>
            <a:r>
              <a:rPr lang="en-ID" b="1" dirty="0" smtClean="0"/>
              <a:t> (</a:t>
            </a:r>
            <a:r>
              <a:rPr lang="en-ID" b="1" dirty="0" err="1" smtClean="0"/>
              <a:t>dideteksi</a:t>
            </a:r>
            <a:r>
              <a:rPr lang="en-ID" b="1" dirty="0" smtClean="0"/>
              <a:t> </a:t>
            </a:r>
            <a:r>
              <a:rPr lang="en-ID" b="1" dirty="0" err="1" smtClean="0"/>
              <a:t>dengan</a:t>
            </a:r>
            <a:r>
              <a:rPr lang="en-ID" b="1" dirty="0" smtClean="0"/>
              <a:t> </a:t>
            </a:r>
            <a:r>
              <a:rPr lang="en-ID" b="1" dirty="0" err="1" smtClean="0"/>
              <a:t>reaksi</a:t>
            </a:r>
            <a:r>
              <a:rPr lang="en-ID" b="1" dirty="0" smtClean="0"/>
              <a:t> </a:t>
            </a:r>
            <a:r>
              <a:rPr lang="en-ID" b="1" dirty="0" err="1" smtClean="0"/>
              <a:t>biokimia</a:t>
            </a:r>
            <a:r>
              <a:rPr lang="en-ID" b="1" dirty="0" smtClean="0"/>
              <a:t>)</a:t>
            </a:r>
            <a:endParaRPr lang="id-ID" b="1" dirty="0"/>
          </a:p>
        </p:txBody>
      </p:sp>
      <p:sp>
        <p:nvSpPr>
          <p:cNvPr id="6" name="Down Arrow Callout 5"/>
          <p:cNvSpPr/>
          <p:nvPr/>
        </p:nvSpPr>
        <p:spPr>
          <a:xfrm>
            <a:off x="2843808" y="3573016"/>
            <a:ext cx="2880320" cy="115212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D" sz="2000" b="1" dirty="0" err="1" smtClean="0"/>
              <a:t>Kebutuhan</a:t>
            </a:r>
            <a:r>
              <a:rPr lang="en-ID" sz="2000" b="1" dirty="0" smtClean="0"/>
              <a:t> </a:t>
            </a:r>
            <a:r>
              <a:rPr lang="en-ID" sz="2000" b="1" dirty="0" err="1" smtClean="0"/>
              <a:t>nutrisi</a:t>
            </a:r>
            <a:endParaRPr lang="id-ID" sz="2000" b="1" dirty="0"/>
          </a:p>
        </p:txBody>
      </p:sp>
      <p:sp>
        <p:nvSpPr>
          <p:cNvPr id="7" name="Down Arrow Callout 6"/>
          <p:cNvSpPr/>
          <p:nvPr/>
        </p:nvSpPr>
        <p:spPr>
          <a:xfrm>
            <a:off x="2843808" y="4725144"/>
            <a:ext cx="2880320" cy="115212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D" sz="2000" b="1" dirty="0" err="1" smtClean="0"/>
              <a:t>Aktivitas</a:t>
            </a:r>
            <a:r>
              <a:rPr lang="en-ID" sz="2000" b="1" dirty="0" smtClean="0"/>
              <a:t> </a:t>
            </a:r>
            <a:r>
              <a:rPr lang="en-ID" sz="2000" b="1" dirty="0" err="1" smtClean="0"/>
              <a:t>biokimia</a:t>
            </a:r>
            <a:endParaRPr lang="id-ID" sz="2000" b="1" dirty="0"/>
          </a:p>
        </p:txBody>
      </p:sp>
      <p:sp>
        <p:nvSpPr>
          <p:cNvPr id="8" name="Rectangle 7"/>
          <p:cNvSpPr/>
          <p:nvPr/>
        </p:nvSpPr>
        <p:spPr>
          <a:xfrm>
            <a:off x="2771800" y="5805264"/>
            <a:ext cx="3024336" cy="8367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D" dirty="0" smtClean="0"/>
              <a:t> </a:t>
            </a:r>
            <a:r>
              <a:rPr lang="en-ID" sz="2400" b="1" dirty="0" err="1" smtClean="0"/>
              <a:t>sumber</a:t>
            </a:r>
            <a:r>
              <a:rPr lang="en-ID" sz="2400" b="1" dirty="0" smtClean="0"/>
              <a:t> energy</a:t>
            </a:r>
            <a:endParaRPr lang="id-ID" sz="2400" b="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332656"/>
            <a:ext cx="8229600" cy="648072"/>
          </a:xfrm>
        </p:spPr>
        <p:txBody>
          <a:bodyPr>
            <a:normAutofit fontScale="90000"/>
          </a:bodyPr>
          <a:lstStyle/>
          <a:p>
            <a:r>
              <a:rPr lang="id-ID" b="1" dirty="0" smtClean="0"/>
              <a:t/>
            </a:r>
            <a:br>
              <a:rPr lang="id-ID" b="1" dirty="0" smtClean="0"/>
            </a:br>
            <a:r>
              <a:rPr lang="en-ID" b="1" dirty="0" err="1" smtClean="0"/>
              <a:t>Morfologi</a:t>
            </a:r>
            <a:r>
              <a:rPr lang="en-ID" b="1" dirty="0" smtClean="0"/>
              <a:t> </a:t>
            </a:r>
            <a:r>
              <a:rPr lang="en-ID" b="1" dirty="0" err="1"/>
              <a:t>sel</a:t>
            </a:r>
            <a:r>
              <a:rPr lang="en-ID" b="1" dirty="0"/>
              <a:t> </a:t>
            </a:r>
            <a:r>
              <a:rPr lang="en-ID" b="1" dirty="0" err="1"/>
              <a:t>bakteri</a:t>
            </a:r>
            <a:r>
              <a:rPr lang="id-ID" dirty="0"/>
              <a:t/>
            </a:r>
            <a:br>
              <a:rPr lang="id-ID" dirty="0"/>
            </a:br>
            <a:endParaRPr lang="id-ID" dirty="0"/>
          </a:p>
        </p:txBody>
      </p:sp>
      <p:sp>
        <p:nvSpPr>
          <p:cNvPr id="3" name="Content Placeholder 2"/>
          <p:cNvSpPr>
            <a:spLocks noGrp="1"/>
          </p:cNvSpPr>
          <p:nvPr>
            <p:ph idx="1"/>
          </p:nvPr>
        </p:nvSpPr>
        <p:spPr>
          <a:xfrm>
            <a:off x="457200" y="1052736"/>
            <a:ext cx="8229600" cy="5073427"/>
          </a:xfrm>
        </p:spPr>
        <p:txBody>
          <a:bodyPr/>
          <a:lstStyle/>
          <a:p>
            <a:pPr>
              <a:buNone/>
            </a:pPr>
            <a:r>
              <a:rPr lang="en-ID" dirty="0" err="1"/>
              <a:t>Bakteri</a:t>
            </a:r>
            <a:r>
              <a:rPr lang="en-ID" dirty="0"/>
              <a:t> </a:t>
            </a:r>
            <a:r>
              <a:rPr lang="en-ID" dirty="0" err="1"/>
              <a:t>memiliki</a:t>
            </a:r>
            <a:r>
              <a:rPr lang="en-ID" dirty="0"/>
              <a:t> </a:t>
            </a:r>
            <a:r>
              <a:rPr lang="en-ID" dirty="0" err="1"/>
              <a:t>beberapa</a:t>
            </a:r>
            <a:r>
              <a:rPr lang="en-ID" dirty="0"/>
              <a:t> </a:t>
            </a:r>
            <a:r>
              <a:rPr lang="en-ID" dirty="0" err="1"/>
              <a:t>bentuk</a:t>
            </a:r>
            <a:r>
              <a:rPr lang="en-ID" dirty="0"/>
              <a:t> </a:t>
            </a:r>
            <a:r>
              <a:rPr lang="en-ID" dirty="0" err="1"/>
              <a:t>yaitu</a:t>
            </a:r>
            <a:r>
              <a:rPr lang="en-ID" dirty="0"/>
              <a:t> </a:t>
            </a:r>
            <a:r>
              <a:rPr lang="en-ID" dirty="0" smtClean="0"/>
              <a:t>:</a:t>
            </a:r>
            <a:endParaRPr lang="id-ID" dirty="0" smtClean="0"/>
          </a:p>
          <a:p>
            <a:pPr marL="514350" lvl="0" indent="-514350">
              <a:buAutoNum type="arabicPeriod"/>
            </a:pPr>
            <a:r>
              <a:rPr lang="en-ID" dirty="0" err="1" smtClean="0"/>
              <a:t>Bulat</a:t>
            </a:r>
            <a:r>
              <a:rPr lang="en-ID" dirty="0" smtClean="0"/>
              <a:t> </a:t>
            </a:r>
            <a:r>
              <a:rPr lang="en-ID" dirty="0"/>
              <a:t>(</a:t>
            </a:r>
            <a:r>
              <a:rPr lang="en-ID" dirty="0" err="1"/>
              <a:t>tunggal</a:t>
            </a:r>
            <a:r>
              <a:rPr lang="en-ID" dirty="0"/>
              <a:t> : </a:t>
            </a:r>
            <a:r>
              <a:rPr lang="en-ID" i="1" dirty="0" err="1"/>
              <a:t>Coccus</a:t>
            </a:r>
            <a:r>
              <a:rPr lang="en-ID" dirty="0"/>
              <a:t> </a:t>
            </a:r>
            <a:r>
              <a:rPr lang="en-ID" dirty="0" err="1"/>
              <a:t>jamak</a:t>
            </a:r>
            <a:r>
              <a:rPr lang="en-ID" dirty="0"/>
              <a:t>  </a:t>
            </a:r>
            <a:r>
              <a:rPr lang="en-ID" i="1" dirty="0" err="1"/>
              <a:t>Cocci</a:t>
            </a:r>
            <a:r>
              <a:rPr lang="en-ID" dirty="0" smtClean="0"/>
              <a:t>)</a:t>
            </a:r>
            <a:endParaRPr lang="id-ID" dirty="0" smtClean="0"/>
          </a:p>
          <a:p>
            <a:pPr marL="514350" lvl="0" indent="-514350">
              <a:buNone/>
            </a:pPr>
            <a:endParaRPr lang="id-ID" dirty="0" smtClean="0"/>
          </a:p>
          <a:p>
            <a:pPr marL="514350" indent="-514350">
              <a:buNone/>
            </a:pPr>
            <a:r>
              <a:rPr lang="id-ID" dirty="0" smtClean="0"/>
              <a:t>2. </a:t>
            </a:r>
            <a:r>
              <a:rPr lang="en-ID" dirty="0" err="1"/>
              <a:t>Batang</a:t>
            </a:r>
            <a:r>
              <a:rPr lang="en-ID" dirty="0"/>
              <a:t> </a:t>
            </a:r>
            <a:r>
              <a:rPr lang="en-ID" dirty="0" err="1"/>
              <a:t>atau</a:t>
            </a:r>
            <a:r>
              <a:rPr lang="en-ID" dirty="0"/>
              <a:t> </a:t>
            </a:r>
            <a:r>
              <a:rPr lang="en-ID" dirty="0" err="1"/>
              <a:t>silinder</a:t>
            </a:r>
            <a:r>
              <a:rPr lang="en-ID" dirty="0"/>
              <a:t> (</a:t>
            </a:r>
            <a:r>
              <a:rPr lang="en-ID" dirty="0" err="1"/>
              <a:t>tunggal</a:t>
            </a:r>
            <a:r>
              <a:rPr lang="en-ID" dirty="0"/>
              <a:t>: </a:t>
            </a:r>
            <a:r>
              <a:rPr lang="en-ID" i="1" dirty="0"/>
              <a:t>bacillus</a:t>
            </a:r>
            <a:r>
              <a:rPr lang="en-ID" dirty="0"/>
              <a:t> </a:t>
            </a:r>
            <a:r>
              <a:rPr lang="en-ID" dirty="0" err="1"/>
              <a:t>jamak</a:t>
            </a:r>
            <a:r>
              <a:rPr lang="en-ID" dirty="0"/>
              <a:t> </a:t>
            </a:r>
            <a:r>
              <a:rPr lang="en-ID" i="1" dirty="0"/>
              <a:t>bacilli</a:t>
            </a:r>
            <a:r>
              <a:rPr lang="en-ID" dirty="0" smtClean="0"/>
              <a:t>)</a:t>
            </a:r>
            <a:endParaRPr lang="id-ID" dirty="0" smtClean="0"/>
          </a:p>
          <a:p>
            <a:pPr marL="514350" indent="-514350">
              <a:buNone/>
            </a:pPr>
            <a:endParaRPr lang="id-ID" dirty="0"/>
          </a:p>
          <a:p>
            <a:pPr marL="514350" lvl="0" indent="-514350">
              <a:buNone/>
            </a:pPr>
            <a:r>
              <a:rPr lang="id-ID" dirty="0" smtClean="0"/>
              <a:t>3. </a:t>
            </a:r>
            <a:r>
              <a:rPr lang="en-ID" dirty="0"/>
              <a:t>Spiral </a:t>
            </a:r>
            <a:r>
              <a:rPr lang="en-ID" dirty="0" err="1"/>
              <a:t>yaitu</a:t>
            </a:r>
            <a:r>
              <a:rPr lang="en-ID" dirty="0"/>
              <a:t> </a:t>
            </a:r>
            <a:r>
              <a:rPr lang="en-ID" dirty="0" err="1"/>
              <a:t>bentuk</a:t>
            </a:r>
            <a:r>
              <a:rPr lang="en-ID" dirty="0"/>
              <a:t> </a:t>
            </a:r>
            <a:r>
              <a:rPr lang="en-ID" dirty="0" err="1"/>
              <a:t>batang</a:t>
            </a:r>
            <a:r>
              <a:rPr lang="en-ID" dirty="0"/>
              <a:t> yang </a:t>
            </a:r>
            <a:r>
              <a:rPr lang="en-ID" dirty="0" err="1"/>
              <a:t>melengkung</a:t>
            </a:r>
            <a:r>
              <a:rPr lang="en-ID" dirty="0"/>
              <a:t> </a:t>
            </a:r>
            <a:r>
              <a:rPr lang="en-ID" dirty="0" err="1"/>
              <a:t>atau</a:t>
            </a:r>
            <a:r>
              <a:rPr lang="en-ID" dirty="0"/>
              <a:t> </a:t>
            </a:r>
            <a:r>
              <a:rPr lang="en-ID" dirty="0" err="1"/>
              <a:t>melingkar-lingkar</a:t>
            </a:r>
            <a:endParaRPr lang="id-ID" dirty="0"/>
          </a:p>
          <a:p>
            <a:pPr>
              <a:buNone/>
            </a:pPr>
            <a:endParaRPr lang="id-ID"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06090"/>
          </a:xfrm>
        </p:spPr>
        <p:txBody>
          <a:bodyPr>
            <a:normAutofit fontScale="90000"/>
          </a:bodyPr>
          <a:lstStyle/>
          <a:p>
            <a:r>
              <a:rPr lang="id-ID" b="1" dirty="0" smtClean="0"/>
              <a:t/>
            </a:r>
            <a:br>
              <a:rPr lang="id-ID" b="1" dirty="0" smtClean="0"/>
            </a:br>
            <a:r>
              <a:rPr lang="en-ID" b="1" dirty="0" err="1" smtClean="0"/>
              <a:t>Struktur</a:t>
            </a:r>
            <a:r>
              <a:rPr lang="en-ID" b="1" dirty="0" smtClean="0"/>
              <a:t> </a:t>
            </a:r>
            <a:r>
              <a:rPr lang="en-ID" b="1" dirty="0" err="1"/>
              <a:t>eksternal</a:t>
            </a:r>
            <a:r>
              <a:rPr lang="en-ID" b="1" dirty="0"/>
              <a:t> </a:t>
            </a:r>
            <a:r>
              <a:rPr lang="en-ID" b="1" dirty="0" err="1"/>
              <a:t>sel</a:t>
            </a:r>
            <a:r>
              <a:rPr lang="en-ID" b="1" dirty="0"/>
              <a:t> </a:t>
            </a:r>
            <a:r>
              <a:rPr lang="en-ID" b="1" dirty="0" err="1"/>
              <a:t>bakteri</a:t>
            </a:r>
            <a:r>
              <a:rPr lang="id-ID" dirty="0"/>
              <a:t/>
            </a:r>
            <a:br>
              <a:rPr lang="id-ID" dirty="0"/>
            </a:br>
            <a:endParaRPr lang="id-ID" dirty="0"/>
          </a:p>
        </p:txBody>
      </p:sp>
      <p:sp>
        <p:nvSpPr>
          <p:cNvPr id="5" name="Content Placeholder 4"/>
          <p:cNvSpPr>
            <a:spLocks noGrp="1"/>
          </p:cNvSpPr>
          <p:nvPr>
            <p:ph idx="1"/>
          </p:nvPr>
        </p:nvSpPr>
        <p:spPr/>
        <p:txBody>
          <a:bodyPr>
            <a:normAutofit fontScale="85000" lnSpcReduction="10000"/>
          </a:bodyPr>
          <a:lstStyle/>
          <a:p>
            <a:pPr>
              <a:buNone/>
            </a:pPr>
            <a:r>
              <a:rPr lang="en-ID" dirty="0" err="1"/>
              <a:t>Struktur</a:t>
            </a:r>
            <a:r>
              <a:rPr lang="en-ID" dirty="0"/>
              <a:t> </a:t>
            </a:r>
            <a:r>
              <a:rPr lang="en-ID" dirty="0" err="1"/>
              <a:t>luar</a:t>
            </a:r>
            <a:r>
              <a:rPr lang="en-ID" dirty="0"/>
              <a:t> </a:t>
            </a:r>
            <a:r>
              <a:rPr lang="en-ID" dirty="0" err="1"/>
              <a:t>sel</a:t>
            </a:r>
            <a:r>
              <a:rPr lang="en-ID" dirty="0"/>
              <a:t> </a:t>
            </a:r>
            <a:r>
              <a:rPr lang="en-ID" dirty="0" err="1"/>
              <a:t>bakteri</a:t>
            </a:r>
            <a:r>
              <a:rPr lang="en-ID" dirty="0"/>
              <a:t> </a:t>
            </a:r>
            <a:r>
              <a:rPr lang="en-ID" dirty="0" err="1"/>
              <a:t>meliputi</a:t>
            </a:r>
            <a:r>
              <a:rPr lang="en-ID" dirty="0"/>
              <a:t> </a:t>
            </a:r>
            <a:r>
              <a:rPr lang="en-ID" dirty="0" smtClean="0"/>
              <a:t>:</a:t>
            </a:r>
            <a:endParaRPr lang="id-ID" dirty="0" smtClean="0"/>
          </a:p>
          <a:p>
            <a:pPr>
              <a:buNone/>
            </a:pPr>
            <a:endParaRPr lang="id-ID" dirty="0"/>
          </a:p>
          <a:p>
            <a:pPr lvl="0">
              <a:buNone/>
            </a:pPr>
            <a:r>
              <a:rPr lang="id-ID" dirty="0" smtClean="0"/>
              <a:t>1. </a:t>
            </a:r>
            <a:r>
              <a:rPr lang="en-ID" dirty="0" err="1" smtClean="0"/>
              <a:t>glikoliks</a:t>
            </a:r>
            <a:r>
              <a:rPr lang="en-ID" dirty="0" smtClean="0"/>
              <a:t> </a:t>
            </a:r>
            <a:r>
              <a:rPr lang="en-ID" dirty="0"/>
              <a:t>(</a:t>
            </a:r>
            <a:r>
              <a:rPr lang="en-ID" dirty="0" err="1"/>
              <a:t>selubung</a:t>
            </a:r>
            <a:r>
              <a:rPr lang="en-ID" dirty="0"/>
              <a:t> </a:t>
            </a:r>
            <a:r>
              <a:rPr lang="en-ID" dirty="0" err="1"/>
              <a:t>gula</a:t>
            </a:r>
            <a:r>
              <a:rPr lang="en-ID" dirty="0"/>
              <a:t>), </a:t>
            </a:r>
            <a:r>
              <a:rPr lang="en-ID" dirty="0" err="1"/>
              <a:t>merupakan</a:t>
            </a:r>
            <a:r>
              <a:rPr lang="en-ID" dirty="0"/>
              <a:t> </a:t>
            </a:r>
            <a:r>
              <a:rPr lang="en-ID" dirty="0" err="1"/>
              <a:t>istilah</a:t>
            </a:r>
            <a:r>
              <a:rPr lang="en-ID" dirty="0"/>
              <a:t> </a:t>
            </a:r>
            <a:r>
              <a:rPr lang="en-ID" dirty="0" err="1"/>
              <a:t>bagi</a:t>
            </a:r>
            <a:r>
              <a:rPr lang="en-ID" dirty="0"/>
              <a:t> </a:t>
            </a:r>
            <a:r>
              <a:rPr lang="en-ID" dirty="0" err="1"/>
              <a:t>substansi</a:t>
            </a:r>
            <a:r>
              <a:rPr lang="en-ID" dirty="0"/>
              <a:t> yang </a:t>
            </a:r>
            <a:r>
              <a:rPr lang="en-ID" dirty="0" err="1"/>
              <a:t>mengelilingi</a:t>
            </a:r>
            <a:r>
              <a:rPr lang="en-ID" dirty="0"/>
              <a:t> </a:t>
            </a:r>
            <a:r>
              <a:rPr lang="en-ID" dirty="0" err="1"/>
              <a:t>sel</a:t>
            </a:r>
            <a:r>
              <a:rPr lang="en-ID" dirty="0"/>
              <a:t> yang </a:t>
            </a:r>
            <a:r>
              <a:rPr lang="en-ID" dirty="0" err="1"/>
              <a:t>digambarkan</a:t>
            </a:r>
            <a:r>
              <a:rPr lang="en-ID" dirty="0"/>
              <a:t> </a:t>
            </a:r>
            <a:r>
              <a:rPr lang="en-ID" dirty="0" err="1"/>
              <a:t>seperti</a:t>
            </a:r>
            <a:r>
              <a:rPr lang="en-ID" dirty="0"/>
              <a:t> </a:t>
            </a:r>
            <a:r>
              <a:rPr lang="en-ID" dirty="0" err="1"/>
              <a:t>kapsul</a:t>
            </a:r>
            <a:r>
              <a:rPr lang="en-ID" dirty="0"/>
              <a:t>. Yang </a:t>
            </a:r>
            <a:r>
              <a:rPr lang="en-ID" dirty="0" err="1"/>
              <a:t>mana</a:t>
            </a:r>
            <a:r>
              <a:rPr lang="en-ID" dirty="0"/>
              <a:t> </a:t>
            </a:r>
            <a:r>
              <a:rPr lang="en-ID" dirty="0" err="1"/>
              <a:t>kapsul</a:t>
            </a:r>
            <a:r>
              <a:rPr lang="en-ID" dirty="0"/>
              <a:t> </a:t>
            </a:r>
            <a:r>
              <a:rPr lang="en-ID" dirty="0" err="1"/>
              <a:t>ini</a:t>
            </a:r>
            <a:r>
              <a:rPr lang="en-ID" dirty="0"/>
              <a:t> </a:t>
            </a:r>
            <a:r>
              <a:rPr lang="en-ID" dirty="0" err="1"/>
              <a:t>berfungsi</a:t>
            </a:r>
            <a:r>
              <a:rPr lang="en-ID" dirty="0"/>
              <a:t> </a:t>
            </a:r>
            <a:r>
              <a:rPr lang="en-ID" dirty="0" err="1"/>
              <a:t>sebagai</a:t>
            </a:r>
            <a:r>
              <a:rPr lang="en-ID" dirty="0"/>
              <a:t> </a:t>
            </a:r>
            <a:r>
              <a:rPr lang="en-ID" dirty="0" smtClean="0"/>
              <a:t>:</a:t>
            </a:r>
            <a:endParaRPr lang="id-ID" dirty="0" smtClean="0"/>
          </a:p>
          <a:p>
            <a:pPr lvl="0"/>
            <a:r>
              <a:rPr lang="en-ID" dirty="0" err="1"/>
              <a:t>sebagai</a:t>
            </a:r>
            <a:r>
              <a:rPr lang="en-ID" dirty="0"/>
              <a:t> </a:t>
            </a:r>
            <a:r>
              <a:rPr lang="en-ID" dirty="0" err="1"/>
              <a:t>perlekatan</a:t>
            </a:r>
            <a:r>
              <a:rPr lang="en-ID" dirty="0"/>
              <a:t> </a:t>
            </a:r>
            <a:r>
              <a:rPr lang="en-ID" dirty="0" err="1"/>
              <a:t>bakteri</a:t>
            </a:r>
            <a:r>
              <a:rPr lang="en-ID" dirty="0"/>
              <a:t> </a:t>
            </a:r>
            <a:r>
              <a:rPr lang="en-ID" dirty="0" err="1"/>
              <a:t>terhadap</a:t>
            </a:r>
            <a:r>
              <a:rPr lang="en-ID" dirty="0"/>
              <a:t> </a:t>
            </a:r>
            <a:r>
              <a:rPr lang="en-ID" dirty="0" err="1"/>
              <a:t>suatu</a:t>
            </a:r>
            <a:r>
              <a:rPr lang="en-ID" dirty="0"/>
              <a:t> </a:t>
            </a:r>
            <a:r>
              <a:rPr lang="en-ID" dirty="0" err="1"/>
              <a:t>permukaan</a:t>
            </a:r>
            <a:r>
              <a:rPr lang="en-ID" dirty="0"/>
              <a:t> </a:t>
            </a:r>
            <a:endParaRPr lang="id-ID" dirty="0"/>
          </a:p>
          <a:p>
            <a:pPr lvl="0"/>
            <a:r>
              <a:rPr lang="en-ID" dirty="0" err="1" smtClean="0"/>
              <a:t>sebagai</a:t>
            </a:r>
            <a:r>
              <a:rPr lang="en-ID" dirty="0" smtClean="0"/>
              <a:t> </a:t>
            </a:r>
            <a:r>
              <a:rPr lang="en-ID" dirty="0" err="1"/>
              <a:t>pelindung</a:t>
            </a:r>
            <a:r>
              <a:rPr lang="en-ID" dirty="0"/>
              <a:t> </a:t>
            </a:r>
            <a:r>
              <a:rPr lang="en-ID" dirty="0" err="1"/>
              <a:t>sel</a:t>
            </a:r>
            <a:r>
              <a:rPr lang="en-ID" dirty="0"/>
              <a:t> </a:t>
            </a:r>
            <a:r>
              <a:rPr lang="en-ID" dirty="0" err="1"/>
              <a:t>bakteri</a:t>
            </a:r>
            <a:r>
              <a:rPr lang="en-ID" dirty="0"/>
              <a:t> </a:t>
            </a:r>
            <a:r>
              <a:rPr lang="en-ID" dirty="0" err="1"/>
              <a:t>terhadap</a:t>
            </a:r>
            <a:r>
              <a:rPr lang="en-ID" dirty="0"/>
              <a:t> </a:t>
            </a:r>
            <a:r>
              <a:rPr lang="en-ID" dirty="0" err="1"/>
              <a:t>kekeringan</a:t>
            </a:r>
            <a:endParaRPr lang="id-ID" dirty="0"/>
          </a:p>
          <a:p>
            <a:pPr lvl="0"/>
            <a:r>
              <a:rPr lang="en-ID" dirty="0" err="1"/>
              <a:t>sebagai</a:t>
            </a:r>
            <a:r>
              <a:rPr lang="en-ID" dirty="0"/>
              <a:t> </a:t>
            </a:r>
            <a:r>
              <a:rPr lang="en-ID" dirty="0" err="1"/>
              <a:t>perangkap</a:t>
            </a:r>
            <a:r>
              <a:rPr lang="en-ID" dirty="0"/>
              <a:t> </a:t>
            </a:r>
            <a:r>
              <a:rPr lang="en-ID" dirty="0" err="1"/>
              <a:t>nutrisi</a:t>
            </a:r>
            <a:r>
              <a:rPr lang="en-ID" dirty="0"/>
              <a:t> </a:t>
            </a:r>
            <a:endParaRPr lang="id-ID" dirty="0"/>
          </a:p>
          <a:p>
            <a:pPr lvl="0"/>
            <a:r>
              <a:rPr lang="en-ID" dirty="0" err="1"/>
              <a:t>dan</a:t>
            </a:r>
            <a:r>
              <a:rPr lang="en-ID" dirty="0"/>
              <a:t> </a:t>
            </a:r>
            <a:r>
              <a:rPr lang="en-ID" dirty="0" err="1"/>
              <a:t>proteksi</a:t>
            </a:r>
            <a:r>
              <a:rPr lang="en-ID" dirty="0"/>
              <a:t> </a:t>
            </a:r>
            <a:r>
              <a:rPr lang="en-ID" dirty="0" err="1"/>
              <a:t>bakteri</a:t>
            </a:r>
            <a:endParaRPr lang="id-ID" dirty="0"/>
          </a:p>
          <a:p>
            <a:endParaRPr lang="id-ID" dirty="0" smtClean="0"/>
          </a:p>
          <a:p>
            <a:endParaRPr lang="id-ID" dirty="0"/>
          </a:p>
          <a:p>
            <a:endParaRPr lang="id-ID" dirty="0" smtClean="0"/>
          </a:p>
          <a:p>
            <a:endParaRPr lang="id-ID" dirty="0"/>
          </a:p>
          <a:p>
            <a:endParaRPr lang="id-ID" dirty="0" smtClean="0"/>
          </a:p>
          <a:p>
            <a:endParaRPr lang="id-ID" dirty="0"/>
          </a:p>
          <a:p>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04664"/>
            <a:ext cx="8229600" cy="5721499"/>
          </a:xfrm>
        </p:spPr>
        <p:txBody>
          <a:bodyPr>
            <a:normAutofit fontScale="85000" lnSpcReduction="20000"/>
          </a:bodyPr>
          <a:lstStyle/>
          <a:p>
            <a:pPr lvl="0">
              <a:buNone/>
            </a:pPr>
            <a:r>
              <a:rPr lang="id-ID" dirty="0" smtClean="0"/>
              <a:t>2. </a:t>
            </a:r>
            <a:r>
              <a:rPr lang="en-ID" dirty="0" smtClean="0"/>
              <a:t>Flagella </a:t>
            </a:r>
            <a:r>
              <a:rPr lang="en-ID" dirty="0" err="1"/>
              <a:t>merupakan</a:t>
            </a:r>
            <a:r>
              <a:rPr lang="en-ID" dirty="0"/>
              <a:t> filament yang </a:t>
            </a:r>
            <a:r>
              <a:rPr lang="en-ID" dirty="0" err="1"/>
              <a:t>mencuat</a:t>
            </a:r>
            <a:r>
              <a:rPr lang="en-ID" dirty="0"/>
              <a:t> </a:t>
            </a:r>
            <a:r>
              <a:rPr lang="en-ID" dirty="0" err="1"/>
              <a:t>dari</a:t>
            </a:r>
            <a:r>
              <a:rPr lang="en-ID" dirty="0"/>
              <a:t> </a:t>
            </a:r>
            <a:r>
              <a:rPr lang="en-ID" dirty="0" err="1"/>
              <a:t>sel</a:t>
            </a:r>
            <a:r>
              <a:rPr lang="en-ID" dirty="0"/>
              <a:t> </a:t>
            </a:r>
            <a:r>
              <a:rPr lang="en-ID" dirty="0" err="1"/>
              <a:t>bakteri</a:t>
            </a:r>
            <a:r>
              <a:rPr lang="en-ID" dirty="0"/>
              <a:t> </a:t>
            </a:r>
            <a:r>
              <a:rPr lang="en-ID" dirty="0" err="1"/>
              <a:t>dan</a:t>
            </a:r>
            <a:r>
              <a:rPr lang="en-ID" dirty="0"/>
              <a:t> </a:t>
            </a:r>
            <a:r>
              <a:rPr lang="en-ID" dirty="0" err="1"/>
              <a:t>memiliki</a:t>
            </a:r>
            <a:r>
              <a:rPr lang="en-ID" dirty="0"/>
              <a:t> </a:t>
            </a:r>
            <a:r>
              <a:rPr lang="en-ID" dirty="0" err="1"/>
              <a:t>fungsi</a:t>
            </a:r>
            <a:r>
              <a:rPr lang="en-ID" dirty="0"/>
              <a:t> </a:t>
            </a:r>
            <a:r>
              <a:rPr lang="en-ID" dirty="0" err="1"/>
              <a:t>untuk</a:t>
            </a:r>
            <a:r>
              <a:rPr lang="en-ID" dirty="0"/>
              <a:t> </a:t>
            </a:r>
            <a:r>
              <a:rPr lang="en-ID" dirty="0" err="1"/>
              <a:t>pergerakan</a:t>
            </a:r>
            <a:r>
              <a:rPr lang="en-ID" dirty="0"/>
              <a:t> </a:t>
            </a:r>
            <a:r>
              <a:rPr lang="en-ID" dirty="0" err="1"/>
              <a:t>bakteri</a:t>
            </a:r>
            <a:r>
              <a:rPr lang="en-ID" dirty="0"/>
              <a:t>. Flagella </a:t>
            </a:r>
            <a:r>
              <a:rPr lang="en-ID" dirty="0" err="1"/>
              <a:t>berbentuk</a:t>
            </a:r>
            <a:r>
              <a:rPr lang="en-ID" dirty="0"/>
              <a:t> </a:t>
            </a:r>
            <a:r>
              <a:rPr lang="en-ID" dirty="0" err="1"/>
              <a:t>panjang</a:t>
            </a:r>
            <a:r>
              <a:rPr lang="en-ID" dirty="0"/>
              <a:t> </a:t>
            </a:r>
            <a:r>
              <a:rPr lang="en-ID" dirty="0" err="1"/>
              <a:t>dan</a:t>
            </a:r>
            <a:r>
              <a:rPr lang="en-ID" dirty="0"/>
              <a:t> ramping. </a:t>
            </a:r>
            <a:r>
              <a:rPr lang="en-ID" dirty="0" err="1"/>
              <a:t>Panjangnya</a:t>
            </a:r>
            <a:r>
              <a:rPr lang="en-ID" dirty="0"/>
              <a:t> 12-30 nm. </a:t>
            </a:r>
            <a:r>
              <a:rPr lang="en-ID" dirty="0" err="1"/>
              <a:t>Berdasarkan</a:t>
            </a:r>
            <a:r>
              <a:rPr lang="en-ID" dirty="0"/>
              <a:t> </a:t>
            </a:r>
            <a:r>
              <a:rPr lang="en-ID" dirty="0" err="1"/>
              <a:t>jumlah</a:t>
            </a:r>
            <a:r>
              <a:rPr lang="en-ID" dirty="0"/>
              <a:t> </a:t>
            </a:r>
            <a:r>
              <a:rPr lang="en-ID" dirty="0" err="1"/>
              <a:t>flagell</a:t>
            </a:r>
            <a:r>
              <a:rPr lang="en-ID" dirty="0"/>
              <a:t> </a:t>
            </a:r>
            <a:r>
              <a:rPr lang="en-ID" dirty="0" err="1"/>
              <a:t>nya</a:t>
            </a:r>
            <a:r>
              <a:rPr lang="en-ID" dirty="0"/>
              <a:t> </a:t>
            </a:r>
            <a:r>
              <a:rPr lang="en-ID" dirty="0" err="1"/>
              <a:t>bateri</a:t>
            </a:r>
            <a:r>
              <a:rPr lang="en-ID" dirty="0"/>
              <a:t> </a:t>
            </a:r>
            <a:r>
              <a:rPr lang="en-ID" dirty="0" err="1"/>
              <a:t>dibedakan</a:t>
            </a:r>
            <a:r>
              <a:rPr lang="en-ID" dirty="0"/>
              <a:t> </a:t>
            </a:r>
            <a:r>
              <a:rPr lang="en-ID" dirty="0" err="1"/>
              <a:t>menjadi</a:t>
            </a:r>
            <a:r>
              <a:rPr lang="en-ID" dirty="0"/>
              <a:t> 5 </a:t>
            </a:r>
            <a:r>
              <a:rPr lang="en-ID" dirty="0" err="1"/>
              <a:t>yaitu</a:t>
            </a:r>
            <a:r>
              <a:rPr lang="en-ID" dirty="0"/>
              <a:t> :</a:t>
            </a:r>
            <a:endParaRPr lang="id-ID" dirty="0"/>
          </a:p>
          <a:p>
            <a:pPr>
              <a:buNone/>
            </a:pPr>
            <a:r>
              <a:rPr lang="en-ID" dirty="0"/>
              <a:t> </a:t>
            </a:r>
            <a:endParaRPr lang="id-ID" dirty="0"/>
          </a:p>
          <a:p>
            <a:pPr lvl="0"/>
            <a:r>
              <a:rPr lang="en-ID" dirty="0" err="1"/>
              <a:t>Atrikus</a:t>
            </a:r>
            <a:r>
              <a:rPr lang="en-ID" dirty="0"/>
              <a:t> (</a:t>
            </a:r>
            <a:r>
              <a:rPr lang="en-ID" dirty="0" err="1"/>
              <a:t>bakteri</a:t>
            </a:r>
            <a:r>
              <a:rPr lang="en-ID" dirty="0"/>
              <a:t> yang </a:t>
            </a:r>
            <a:r>
              <a:rPr lang="en-ID" dirty="0" err="1"/>
              <a:t>tidak</a:t>
            </a:r>
            <a:r>
              <a:rPr lang="en-ID" dirty="0"/>
              <a:t> </a:t>
            </a:r>
            <a:r>
              <a:rPr lang="en-ID" dirty="0" err="1"/>
              <a:t>mempunyai</a:t>
            </a:r>
            <a:r>
              <a:rPr lang="en-ID" dirty="0"/>
              <a:t> </a:t>
            </a:r>
            <a:r>
              <a:rPr lang="en-ID" dirty="0" err="1"/>
              <a:t>flagel</a:t>
            </a:r>
            <a:r>
              <a:rPr lang="en-ID" dirty="0"/>
              <a:t>)</a:t>
            </a:r>
            <a:endParaRPr lang="id-ID" dirty="0"/>
          </a:p>
          <a:p>
            <a:pPr lvl="0"/>
            <a:r>
              <a:rPr lang="en-ID" dirty="0" err="1"/>
              <a:t>Monotrikus</a:t>
            </a:r>
            <a:r>
              <a:rPr lang="en-ID" dirty="0"/>
              <a:t> (</a:t>
            </a:r>
            <a:r>
              <a:rPr lang="en-ID" dirty="0" err="1"/>
              <a:t>bakteri</a:t>
            </a:r>
            <a:r>
              <a:rPr lang="en-ID" dirty="0"/>
              <a:t> yang </a:t>
            </a:r>
            <a:r>
              <a:rPr lang="en-ID" dirty="0" err="1"/>
              <a:t>mempunyai</a:t>
            </a:r>
            <a:r>
              <a:rPr lang="en-ID" dirty="0"/>
              <a:t> 1 </a:t>
            </a:r>
            <a:r>
              <a:rPr lang="en-ID" dirty="0" err="1"/>
              <a:t>flagel</a:t>
            </a:r>
            <a:r>
              <a:rPr lang="en-ID" dirty="0"/>
              <a:t>)</a:t>
            </a:r>
            <a:endParaRPr lang="id-ID" dirty="0"/>
          </a:p>
          <a:p>
            <a:pPr lvl="0"/>
            <a:r>
              <a:rPr lang="en-ID" dirty="0" err="1"/>
              <a:t>Lofotrikus</a:t>
            </a:r>
            <a:r>
              <a:rPr lang="en-ID" dirty="0"/>
              <a:t> (</a:t>
            </a:r>
            <a:r>
              <a:rPr lang="en-ID" dirty="0" err="1"/>
              <a:t>bakteri</a:t>
            </a:r>
            <a:r>
              <a:rPr lang="en-ID" dirty="0"/>
              <a:t> yang </a:t>
            </a:r>
            <a:r>
              <a:rPr lang="en-ID" dirty="0" err="1"/>
              <a:t>mempunyai</a:t>
            </a:r>
            <a:r>
              <a:rPr lang="en-ID" dirty="0"/>
              <a:t> 1 </a:t>
            </a:r>
            <a:r>
              <a:rPr lang="en-ID" dirty="0" err="1"/>
              <a:t>atau</a:t>
            </a:r>
            <a:r>
              <a:rPr lang="en-ID" dirty="0"/>
              <a:t> </a:t>
            </a:r>
            <a:r>
              <a:rPr lang="en-ID" dirty="0" err="1"/>
              <a:t>lebih</a:t>
            </a:r>
            <a:r>
              <a:rPr lang="en-ID" dirty="0"/>
              <a:t> </a:t>
            </a:r>
            <a:r>
              <a:rPr lang="en-ID" dirty="0" err="1"/>
              <a:t>flagel</a:t>
            </a:r>
            <a:r>
              <a:rPr lang="en-ID" dirty="0"/>
              <a:t> </a:t>
            </a:r>
            <a:r>
              <a:rPr lang="en-ID" dirty="0" err="1"/>
              <a:t>pada</a:t>
            </a:r>
            <a:r>
              <a:rPr lang="en-ID" dirty="0"/>
              <a:t> </a:t>
            </a:r>
            <a:r>
              <a:rPr lang="en-ID" dirty="0" err="1"/>
              <a:t>salah</a:t>
            </a:r>
            <a:r>
              <a:rPr lang="en-ID" dirty="0"/>
              <a:t> </a:t>
            </a:r>
            <a:r>
              <a:rPr lang="en-ID" dirty="0" err="1"/>
              <a:t>satu</a:t>
            </a:r>
            <a:r>
              <a:rPr lang="en-ID" dirty="0"/>
              <a:t> </a:t>
            </a:r>
            <a:r>
              <a:rPr lang="en-ID" dirty="0" err="1"/>
              <a:t>ujung</a:t>
            </a:r>
            <a:r>
              <a:rPr lang="en-ID" dirty="0"/>
              <a:t> </a:t>
            </a:r>
            <a:r>
              <a:rPr lang="en-ID" dirty="0" err="1"/>
              <a:t>selnya</a:t>
            </a:r>
            <a:r>
              <a:rPr lang="en-ID" dirty="0"/>
              <a:t>)</a:t>
            </a:r>
            <a:endParaRPr lang="id-ID" dirty="0"/>
          </a:p>
          <a:p>
            <a:pPr lvl="0"/>
            <a:r>
              <a:rPr lang="en-ID" dirty="0" err="1"/>
              <a:t>Amfitrikus</a:t>
            </a:r>
            <a:r>
              <a:rPr lang="en-ID" dirty="0"/>
              <a:t> (</a:t>
            </a:r>
            <a:r>
              <a:rPr lang="en-ID" dirty="0" err="1"/>
              <a:t>bakteri</a:t>
            </a:r>
            <a:r>
              <a:rPr lang="en-ID" dirty="0"/>
              <a:t> yang </a:t>
            </a:r>
            <a:r>
              <a:rPr lang="en-ID" dirty="0" err="1"/>
              <a:t>mempunyai</a:t>
            </a:r>
            <a:r>
              <a:rPr lang="en-ID" dirty="0"/>
              <a:t> </a:t>
            </a:r>
            <a:r>
              <a:rPr lang="en-ID" dirty="0" err="1"/>
              <a:t>sekelompok</a:t>
            </a:r>
            <a:r>
              <a:rPr lang="en-ID" dirty="0"/>
              <a:t> </a:t>
            </a:r>
            <a:r>
              <a:rPr lang="en-ID" dirty="0" err="1"/>
              <a:t>flagel</a:t>
            </a:r>
            <a:r>
              <a:rPr lang="en-ID" dirty="0"/>
              <a:t> </a:t>
            </a:r>
            <a:r>
              <a:rPr lang="en-ID" dirty="0" err="1"/>
              <a:t>pada</a:t>
            </a:r>
            <a:r>
              <a:rPr lang="en-ID" dirty="0"/>
              <a:t> </a:t>
            </a:r>
            <a:r>
              <a:rPr lang="en-ID" dirty="0" err="1"/>
              <a:t>masing-masing</a:t>
            </a:r>
            <a:r>
              <a:rPr lang="en-ID" dirty="0"/>
              <a:t> </a:t>
            </a:r>
            <a:r>
              <a:rPr lang="en-ID" dirty="0" err="1"/>
              <a:t>ujungnya</a:t>
            </a:r>
            <a:r>
              <a:rPr lang="en-ID" dirty="0"/>
              <a:t>)</a:t>
            </a:r>
            <a:endParaRPr lang="id-ID" dirty="0"/>
          </a:p>
          <a:p>
            <a:pPr lvl="0"/>
            <a:r>
              <a:rPr lang="en-ID" dirty="0" err="1"/>
              <a:t>Petitrikus</a:t>
            </a:r>
            <a:r>
              <a:rPr lang="en-ID" dirty="0"/>
              <a:t> (</a:t>
            </a:r>
            <a:r>
              <a:rPr lang="en-ID" dirty="0" err="1"/>
              <a:t>bakteri</a:t>
            </a:r>
            <a:r>
              <a:rPr lang="en-ID" dirty="0"/>
              <a:t> yang </a:t>
            </a:r>
            <a:r>
              <a:rPr lang="en-ID" dirty="0" err="1"/>
              <a:t>mempunyai</a:t>
            </a:r>
            <a:r>
              <a:rPr lang="en-ID" dirty="0"/>
              <a:t> </a:t>
            </a:r>
            <a:r>
              <a:rPr lang="en-ID" dirty="0" err="1"/>
              <a:t>flagel</a:t>
            </a:r>
            <a:r>
              <a:rPr lang="en-ID" dirty="0"/>
              <a:t> yang </a:t>
            </a:r>
            <a:r>
              <a:rPr lang="en-ID" dirty="0" err="1"/>
              <a:t>terdapat</a:t>
            </a:r>
            <a:r>
              <a:rPr lang="en-ID" dirty="0"/>
              <a:t> </a:t>
            </a:r>
            <a:r>
              <a:rPr lang="en-ID" dirty="0" err="1"/>
              <a:t>diseluruh</a:t>
            </a:r>
            <a:r>
              <a:rPr lang="en-ID" dirty="0"/>
              <a:t> </a:t>
            </a:r>
            <a:r>
              <a:rPr lang="en-ID" dirty="0" err="1"/>
              <a:t>permukaan</a:t>
            </a:r>
            <a:r>
              <a:rPr lang="en-ID" dirty="0"/>
              <a:t> </a:t>
            </a:r>
            <a:r>
              <a:rPr lang="en-ID" dirty="0" err="1"/>
              <a:t>tubuh</a:t>
            </a:r>
            <a:r>
              <a:rPr lang="en-ID" dirty="0"/>
              <a:t>)</a:t>
            </a:r>
            <a:endParaRPr lang="id-ID" dirty="0"/>
          </a:p>
          <a:p>
            <a:pPr>
              <a:buNone/>
            </a:pPr>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ambar-macam-macam-bentuk-flagela.jpg"/>
          <p:cNvPicPr>
            <a:picLocks noGrp="1"/>
          </p:cNvPicPr>
          <p:nvPr>
            <p:ph idx="1"/>
          </p:nvPr>
        </p:nvPicPr>
        <p:blipFill>
          <a:blip r:embed="rId2" cstate="print"/>
          <a:stretch>
            <a:fillRect/>
          </a:stretch>
        </p:blipFill>
        <p:spPr>
          <a:xfrm>
            <a:off x="1259632" y="0"/>
            <a:ext cx="6840760" cy="666936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TotalTime>
  <Words>1295</Words>
  <Application>Microsoft Office PowerPoint</Application>
  <PresentationFormat>On-screen Show (4:3)</PresentationFormat>
  <Paragraphs>105</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Bakteri dan archaea</vt:lpstr>
      <vt:lpstr>Organisme prokariotik dikeompokan mejadi dua kelompok besar yaitu : </vt:lpstr>
      <vt:lpstr>Slide 3</vt:lpstr>
      <vt:lpstr>Slide 4</vt:lpstr>
      <vt:lpstr> Spesies bakteri biasanya dapat dibedakan berdasarkan: </vt:lpstr>
      <vt:lpstr> Morfologi sel bakteri </vt:lpstr>
      <vt:lpstr> Struktur eksternal sel bakteri </vt:lpstr>
      <vt:lpstr>Slide 8</vt:lpstr>
      <vt:lpstr>Slide 9</vt:lpstr>
      <vt:lpstr>Slide 10</vt:lpstr>
      <vt:lpstr>Slide 11</vt:lpstr>
      <vt:lpstr>Slide 12</vt:lpstr>
      <vt:lpstr>Slide 13</vt:lpstr>
      <vt:lpstr>Slide 14</vt:lpstr>
      <vt:lpstr>Struktur dinding sel bakteri Gram positif</vt:lpstr>
      <vt:lpstr>Slide 16</vt:lpstr>
      <vt:lpstr>Struktur internal sel bakteri</vt:lpstr>
      <vt:lpstr>Archaea </vt:lpstr>
      <vt:lpstr>Slide 19</vt:lpstr>
      <vt:lpstr>Morfologi, fisiologi, dan nutrisi archaea</vt:lpstr>
      <vt:lpstr>Struktur sel archaea</vt:lpstr>
      <vt:lpstr>Membran plasma archaea</vt:lpstr>
      <vt:lpstr>Struktur fosfolipid archaea</vt:lpstr>
      <vt:lpstr>Dinding sel archaea</vt:lpstr>
      <vt:lpstr>Komponen dinding sel beberapa jenis archaea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Bakteri dan archaea</dc:title>
  <dc:creator>ASUS</dc:creator>
  <cp:lastModifiedBy>ASUS</cp:lastModifiedBy>
  <cp:revision>16</cp:revision>
  <dcterms:created xsi:type="dcterms:W3CDTF">2019-02-15T05:35:22Z</dcterms:created>
  <dcterms:modified xsi:type="dcterms:W3CDTF">2019-02-15T08:13:27Z</dcterms:modified>
</cp:coreProperties>
</file>