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555" r:id="rId2"/>
    <p:sldId id="556" r:id="rId3"/>
    <p:sldId id="387" r:id="rId4"/>
    <p:sldId id="533" r:id="rId5"/>
    <p:sldId id="534" r:id="rId6"/>
    <p:sldId id="535" r:id="rId7"/>
    <p:sldId id="536" r:id="rId8"/>
    <p:sldId id="537" r:id="rId9"/>
    <p:sldId id="538" r:id="rId10"/>
    <p:sldId id="504" r:id="rId11"/>
    <p:sldId id="539" r:id="rId12"/>
    <p:sldId id="540" r:id="rId13"/>
    <p:sldId id="541" r:id="rId14"/>
    <p:sldId id="542" r:id="rId15"/>
    <p:sldId id="543" r:id="rId16"/>
    <p:sldId id="544" r:id="rId17"/>
    <p:sldId id="545" r:id="rId18"/>
    <p:sldId id="546" r:id="rId19"/>
    <p:sldId id="547" r:id="rId20"/>
    <p:sldId id="548" r:id="rId21"/>
    <p:sldId id="520" r:id="rId22"/>
    <p:sldId id="549" r:id="rId23"/>
    <p:sldId id="550" r:id="rId24"/>
    <p:sldId id="551" r:id="rId25"/>
    <p:sldId id="552" r:id="rId26"/>
    <p:sldId id="553" r:id="rId27"/>
    <p:sldId id="554" r:id="rId28"/>
    <p:sldId id="557" r:id="rId29"/>
    <p:sldId id="558" r:id="rId30"/>
    <p:sldId id="525" r:id="rId31"/>
    <p:sldId id="559" r:id="rId32"/>
    <p:sldId id="560" r:id="rId33"/>
    <p:sldId id="561" r:id="rId34"/>
    <p:sldId id="562" r:id="rId35"/>
    <p:sldId id="563" r:id="rId36"/>
    <p:sldId id="529" r:id="rId37"/>
    <p:sldId id="564" r:id="rId38"/>
  </p:sldIdLst>
  <p:sldSz cx="9144000" cy="6858000" type="screen4x3"/>
  <p:notesSz cx="6858000" cy="9144000"/>
  <p:defaultTextStyle>
    <a:defPPr>
      <a:defRPr lang="en-US"/>
    </a:defPPr>
    <a:lvl1pPr marL="0" algn="l" defTabSz="91418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92" algn="l" defTabSz="91418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81" algn="l" defTabSz="91418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272" algn="l" defTabSz="91418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363" algn="l" defTabSz="91418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453" algn="l" defTabSz="91418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44" algn="l" defTabSz="91418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635" algn="l" defTabSz="91418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725" algn="l" defTabSz="91418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C9BA"/>
    <a:srgbClr val="FFCC66"/>
    <a:srgbClr val="D56509"/>
    <a:srgbClr val="FFFF99"/>
    <a:srgbClr val="F0287E"/>
    <a:srgbClr val="2B7539"/>
    <a:srgbClr val="E30B4E"/>
    <a:srgbClr val="E99C11"/>
    <a:srgbClr val="C9600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88" autoAdjust="0"/>
    <p:restoredTop sz="99505" autoAdjust="0"/>
  </p:normalViewPr>
  <p:slideViewPr>
    <p:cSldViewPr>
      <p:cViewPr>
        <p:scale>
          <a:sx n="62" d="100"/>
          <a:sy n="62" d="100"/>
        </p:scale>
        <p:origin x="-2052" y="-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2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2A04F-C6EB-4694-8F19-4A70B75F5CDE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48388-2F61-4853-9FE5-66164E5408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87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8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92" algn="l" defTabSz="91418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81" algn="l" defTabSz="91418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272" algn="l" defTabSz="91418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363" algn="l" defTabSz="91418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453" algn="l" defTabSz="91418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44" algn="l" defTabSz="91418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35" algn="l" defTabSz="91418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25" algn="l" defTabSz="91418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B3EE-D3F1-4687-A909-90CD3ACE0CF3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275D-32EA-46DF-BDDB-FAE1D2904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B3EE-D3F1-4687-A909-90CD3ACE0CF3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275D-32EA-46DF-BDDB-FAE1D2904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47941" y="658813"/>
            <a:ext cx="4732337" cy="14044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0927" y="658813"/>
            <a:ext cx="14044613" cy="14044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B3EE-D3F1-4687-A909-90CD3ACE0CF3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275D-32EA-46DF-BDDB-FAE1D2904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1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0EE17-CFAB-4D26-B63C-0014F2997EC4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4CEBB-2B45-44E7-9A9C-6831F2A34C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51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B3EE-D3F1-4687-A909-90CD3ACE0CF3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275D-32EA-46DF-BDDB-FAE1D2904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9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8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4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6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7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B3EE-D3F1-4687-A909-90CD3ACE0CF3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275D-32EA-46DF-BDDB-FAE1D2904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0928" y="3840163"/>
            <a:ext cx="9388475" cy="10863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91803" y="3840163"/>
            <a:ext cx="9388475" cy="10863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B3EE-D3F1-4687-A909-90CD3ACE0CF3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275D-32EA-46DF-BDDB-FAE1D2904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2" indent="0">
              <a:buNone/>
              <a:defRPr sz="2000" b="1"/>
            </a:lvl2pPr>
            <a:lvl3pPr marL="914181" indent="0">
              <a:buNone/>
              <a:defRPr sz="1800" b="1"/>
            </a:lvl3pPr>
            <a:lvl4pPr marL="1371272" indent="0">
              <a:buNone/>
              <a:defRPr sz="1600" b="1"/>
            </a:lvl4pPr>
            <a:lvl5pPr marL="1828363" indent="0">
              <a:buNone/>
              <a:defRPr sz="1600" b="1"/>
            </a:lvl5pPr>
            <a:lvl6pPr marL="2285453" indent="0">
              <a:buNone/>
              <a:defRPr sz="1600" b="1"/>
            </a:lvl6pPr>
            <a:lvl7pPr marL="2742544" indent="0">
              <a:buNone/>
              <a:defRPr sz="1600" b="1"/>
            </a:lvl7pPr>
            <a:lvl8pPr marL="3199635" indent="0">
              <a:buNone/>
              <a:defRPr sz="1600" b="1"/>
            </a:lvl8pPr>
            <a:lvl9pPr marL="365672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2" indent="0">
              <a:buNone/>
              <a:defRPr sz="2000" b="1"/>
            </a:lvl2pPr>
            <a:lvl3pPr marL="914181" indent="0">
              <a:buNone/>
              <a:defRPr sz="1800" b="1"/>
            </a:lvl3pPr>
            <a:lvl4pPr marL="1371272" indent="0">
              <a:buNone/>
              <a:defRPr sz="1600" b="1"/>
            </a:lvl4pPr>
            <a:lvl5pPr marL="1828363" indent="0">
              <a:buNone/>
              <a:defRPr sz="1600" b="1"/>
            </a:lvl5pPr>
            <a:lvl6pPr marL="2285453" indent="0">
              <a:buNone/>
              <a:defRPr sz="1600" b="1"/>
            </a:lvl6pPr>
            <a:lvl7pPr marL="2742544" indent="0">
              <a:buNone/>
              <a:defRPr sz="1600" b="1"/>
            </a:lvl7pPr>
            <a:lvl8pPr marL="3199635" indent="0">
              <a:buNone/>
              <a:defRPr sz="1600" b="1"/>
            </a:lvl8pPr>
            <a:lvl9pPr marL="365672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B3EE-D3F1-4687-A909-90CD3ACE0CF3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275D-32EA-46DF-BDDB-FAE1D2904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B3EE-D3F1-4687-A909-90CD3ACE0CF3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275D-32EA-46DF-BDDB-FAE1D2904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B3EE-D3F1-4687-A909-90CD3ACE0CF3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275D-32EA-46DF-BDDB-FAE1D2904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2" indent="0">
              <a:buNone/>
              <a:defRPr sz="1200"/>
            </a:lvl2pPr>
            <a:lvl3pPr marL="914181" indent="0">
              <a:buNone/>
              <a:defRPr sz="900"/>
            </a:lvl3pPr>
            <a:lvl4pPr marL="1371272" indent="0">
              <a:buNone/>
              <a:defRPr sz="900"/>
            </a:lvl4pPr>
            <a:lvl5pPr marL="1828363" indent="0">
              <a:buNone/>
              <a:defRPr sz="900"/>
            </a:lvl5pPr>
            <a:lvl6pPr marL="2285453" indent="0">
              <a:buNone/>
              <a:defRPr sz="900"/>
            </a:lvl6pPr>
            <a:lvl7pPr marL="2742544" indent="0">
              <a:buNone/>
              <a:defRPr sz="900"/>
            </a:lvl7pPr>
            <a:lvl8pPr marL="3199635" indent="0">
              <a:buNone/>
              <a:defRPr sz="900"/>
            </a:lvl8pPr>
            <a:lvl9pPr marL="365672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B3EE-D3F1-4687-A909-90CD3ACE0CF3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275D-32EA-46DF-BDDB-FAE1D2904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2" indent="0">
              <a:buNone/>
              <a:defRPr sz="2800"/>
            </a:lvl2pPr>
            <a:lvl3pPr marL="914181" indent="0">
              <a:buNone/>
              <a:defRPr sz="2400"/>
            </a:lvl3pPr>
            <a:lvl4pPr marL="1371272" indent="0">
              <a:buNone/>
              <a:defRPr sz="2000"/>
            </a:lvl4pPr>
            <a:lvl5pPr marL="1828363" indent="0">
              <a:buNone/>
              <a:defRPr sz="2000"/>
            </a:lvl5pPr>
            <a:lvl6pPr marL="2285453" indent="0">
              <a:buNone/>
              <a:defRPr sz="2000"/>
            </a:lvl6pPr>
            <a:lvl7pPr marL="2742544" indent="0">
              <a:buNone/>
              <a:defRPr sz="2000"/>
            </a:lvl7pPr>
            <a:lvl8pPr marL="3199635" indent="0">
              <a:buNone/>
              <a:defRPr sz="2000"/>
            </a:lvl8pPr>
            <a:lvl9pPr marL="3656725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2" indent="0">
              <a:buNone/>
              <a:defRPr sz="1200"/>
            </a:lvl2pPr>
            <a:lvl3pPr marL="914181" indent="0">
              <a:buNone/>
              <a:defRPr sz="900"/>
            </a:lvl3pPr>
            <a:lvl4pPr marL="1371272" indent="0">
              <a:buNone/>
              <a:defRPr sz="900"/>
            </a:lvl4pPr>
            <a:lvl5pPr marL="1828363" indent="0">
              <a:buNone/>
              <a:defRPr sz="900"/>
            </a:lvl5pPr>
            <a:lvl6pPr marL="2285453" indent="0">
              <a:buNone/>
              <a:defRPr sz="900"/>
            </a:lvl6pPr>
            <a:lvl7pPr marL="2742544" indent="0">
              <a:buNone/>
              <a:defRPr sz="900"/>
            </a:lvl7pPr>
            <a:lvl8pPr marL="3199635" indent="0">
              <a:buNone/>
              <a:defRPr sz="900"/>
            </a:lvl8pPr>
            <a:lvl9pPr marL="365672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B3EE-D3F1-4687-A909-90CD3ACE0CF3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275D-32EA-46DF-BDDB-FAE1D2904B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18" tIns="45710" rIns="91418" bIns="4571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18" tIns="45710" rIns="91418" bIns="4571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18" tIns="45710" rIns="91418" bIns="4571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EB3EE-D3F1-4687-A909-90CD3ACE0CF3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18" tIns="45710" rIns="91418" bIns="4571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18" tIns="45710" rIns="91418" bIns="4571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A275D-32EA-46DF-BDDB-FAE1D2904B2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3"/>
          <p:cNvGrpSpPr/>
          <p:nvPr userDrawn="1"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8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ctr" defTabSz="91418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18" indent="-342818" algn="l" defTabSz="91418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72" indent="-285682" algn="l" defTabSz="91418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27" indent="-228546" algn="l" defTabSz="91418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17" indent="-228546" algn="l" defTabSz="91418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08" indent="-228546" algn="l" defTabSz="91418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98" indent="-228546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89" indent="-228546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79" indent="-228546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70" indent="-228546" algn="l" defTabSz="91418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2" algn="l" defTabSz="9141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81" algn="l" defTabSz="9141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2" algn="l" defTabSz="9141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3" algn="l" defTabSz="9141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3" algn="l" defTabSz="9141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4" algn="l" defTabSz="9141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5" algn="l" defTabSz="9141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5" algn="l" defTabSz="91418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flickr.com/photos/46787134@N07/4295236626/in/photolist-2iRGRL-pvafFH-7xydUC-7xuoRV-7xydnY-7xydPj-7xydTm-jYU3b-jYURc-7FEU9o-qSbAsB-yeiPyo-749EmT-7PadSn-dQAgmj-zmwcnD-8uQKWq-qQ3xfY-7FB7G8-7xydmy-rgwdx7-jYVhX-7xuoYK-7xupha-7xyd8E-6t2MUR-riqEsX-5rtSav-bwC5KT-7xyd97-7xydxm-7xuoYZ-7xup7F-jYU39-8RH8ZP-7xydcU-7xyd7o-dei2hX-7xuoWx-9rkCZ2-8T1fys-qjjmVz-qSkCJ6-qSScip-7xupx2-rehyQL-d7eSXu-8HkP8E-7xyd6q-7xydty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commons.wikimedia.org/wiki/File:World_Atlas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pixabay.com/en/globe-earth-world-old-world-globe-1674102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flickr.com/photos/46787134@N07/4295236626/in/photolist-2iRGRL-pvafFH-7xydUC-7xuoRV-7xydnY-7xydPj-7xydTm-jYU3b-jYURc-7FEU9o-qSbAsB-yeiPyo-749EmT-7PadSn-dQAgmj-zmwcnD-8uQKWq-qQ3xfY-7FB7G8-7xydmy-rgwdx7-jYVhX-7xuoYK-7xupha-7xyd8E-6t2MUR-riqEsX-5rtSav-bwC5KT-7xyd97-7xydxm-7xuoYZ-7xup7F-jYU39-8RH8ZP-7xydcU-7xyd7o-dei2hX-7xuoWx-9rkCZ2-8T1fys-qjjmVz-qSkCJ6-qSScip-7xupx2-rehyQL-d7eSXu-8HkP8E-7xyd6q-7xydty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belajar.kemdikbud.go.id/SumberBelajar/tampilajar.php?ver=21&amp;idmateri=107&amp;mnu=Materi2&amp;kl=8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en.m.wikipedia.org/wiki/File:Flag_map_of_Indonesia.sv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pixabay.com/en/ground-drought-dry-outdoor-clay-1111511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pixabay.com/en/flowing-creek-water-stream-nature-1029885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pixabay.com/en/green-tree-forests-view-swamp-231078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id.wikipedia.org/wiki/Berkas:Penyampaian_Materi_Nahwu_dengan_metode_Pemberian_Tugas_Kelompok_Diskusi.jpg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pixabay.com/en/beach-aceh-indonesia-ocean-sea-1276815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commons.wikimedia.org/wiki/File:Lambang_Badan_Pusat_Statistik_(BPS)_Indonesia.sv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puskesmas.bantulkab.go.id/dlingo1/files/2012/10/komposisi-penduduk-berdasarkan-jenis-kelamin.jpg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belajar.kemdikbud.go.id/SumberBelajar/tampilajar.php?ver=22&amp;idmateri=207&amp;mnu=Uraian1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id.wikipedia.org/wiki/Berkas:View_of_Naga_village.jpg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en.wikipedia.org/wiki/Aceh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id.wikipedia.org/wiki/Berkas:Plataforma_y_regi%C3%B3n_de_la_Sonda.PNG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pixabay.com/en/bunga-merah-muda-indonesia-flower-206433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id.wikipedia.org/wiki/Berkas:Royal_Bengal_Tiger_at_New_Delhi.jpg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bandungbaratkab.go.id/content/ancaman-ledakan-penduduk-penyebab-dan-solusinya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be 3"/>
          <p:cNvSpPr/>
          <p:nvPr/>
        </p:nvSpPr>
        <p:spPr>
          <a:xfrm rot="21345507">
            <a:off x="368085" y="1112189"/>
            <a:ext cx="3443565" cy="4203946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2" tIns="45716" rIns="91432" bIns="45716"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771405" y="2622513"/>
            <a:ext cx="5220195" cy="707878"/>
          </a:xfrm>
          <a:prstGeom prst="rect">
            <a:avLst/>
          </a:prstGeom>
          <a:noFill/>
        </p:spPr>
        <p:txBody>
          <a:bodyPr wrap="none" lIns="91432" tIns="45716" rIns="91432" bIns="45716">
            <a:spAutoFit/>
          </a:bodyPr>
          <a:lstStyle/>
          <a:p>
            <a:pPr algn="ctr"/>
            <a:r>
              <a:rPr 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itchFamily="34" charset="0"/>
                <a:cs typeface="Calibri" pitchFamily="34" charset="0"/>
              </a:rPr>
              <a:t>MEDIA PEMBELAJARAN</a:t>
            </a:r>
            <a:endParaRPr lang="en-US" sz="4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950694" y="3306591"/>
            <a:ext cx="5117106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581400" y="3522591"/>
            <a:ext cx="5638800" cy="1538875"/>
          </a:xfrm>
          <a:prstGeom prst="rect">
            <a:avLst/>
          </a:prstGeom>
          <a:noFill/>
        </p:spPr>
        <p:txBody>
          <a:bodyPr wrap="square" lIns="91432" tIns="45716" rIns="91432" bIns="45716">
            <a:spAutoFit/>
          </a:bodyPr>
          <a:lstStyle/>
          <a:p>
            <a:pPr algn="ctr"/>
            <a:r>
              <a:rPr lang="en-US" sz="6600" b="1" dirty="0">
                <a:ln w="0"/>
                <a:latin typeface="Calibri" pitchFamily="34" charset="0"/>
                <a:cs typeface="Calibri" pitchFamily="34" charset="0"/>
              </a:rPr>
              <a:t>IPS</a:t>
            </a:r>
          </a:p>
          <a:p>
            <a:pPr algn="ctr"/>
            <a:r>
              <a:rPr lang="en-US" sz="2800" b="1" dirty="0" err="1">
                <a:ln w="0"/>
                <a:latin typeface="Calibri" pitchFamily="34" charset="0"/>
                <a:cs typeface="Calibri" pitchFamily="34" charset="0"/>
              </a:rPr>
              <a:t>untuk</a:t>
            </a:r>
            <a:r>
              <a:rPr lang="en-US" sz="2800" b="1" dirty="0">
                <a:ln w="0"/>
                <a:latin typeface="Calibri" pitchFamily="34" charset="0"/>
                <a:cs typeface="Calibri" pitchFamily="34" charset="0"/>
              </a:rPr>
              <a:t> SMP/MTs </a:t>
            </a:r>
            <a:r>
              <a:rPr lang="en-US" sz="2800" b="1" dirty="0" err="1">
                <a:ln w="0"/>
                <a:latin typeface="Calibri" pitchFamily="34" charset="0"/>
                <a:cs typeface="Calibri" pitchFamily="34" charset="0"/>
              </a:rPr>
              <a:t>Kelas</a:t>
            </a:r>
            <a:r>
              <a:rPr lang="en-US" sz="2800" b="1" dirty="0">
                <a:ln w="0"/>
                <a:latin typeface="Calibri" pitchFamily="34" charset="0"/>
                <a:cs typeface="Calibri" pitchFamily="34" charset="0"/>
              </a:rPr>
              <a:t> VII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61"/>
          <a:stretch/>
        </p:blipFill>
        <p:spPr bwMode="auto">
          <a:xfrm rot="21353062">
            <a:off x="386339" y="1329981"/>
            <a:ext cx="3250559" cy="3922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0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930752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Image result"/>
          <p:cNvPicPr>
            <a:picLocks noChangeAspect="1" noChangeArrowheads="1"/>
          </p:cNvPicPr>
          <p:nvPr/>
        </p:nvPicPr>
        <p:blipFill rotWithShape="1">
          <a:blip r:embed="rId2" cstate="print"/>
          <a:srcRect l="2911" r="2582"/>
          <a:stretch/>
        </p:blipFill>
        <p:spPr bwMode="auto">
          <a:xfrm>
            <a:off x="-16041" y="0"/>
            <a:ext cx="9160041" cy="649505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27383" y="527467"/>
            <a:ext cx="8183217" cy="646311"/>
          </a:xfrm>
          <a:prstGeom prst="rect">
            <a:avLst/>
          </a:prstGeom>
          <a:solidFill>
            <a:schemeClr val="tx1">
              <a:alpha val="78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585399" lvl="1" indent="-585399">
              <a:tabLst>
                <a:tab pos="679479" algn="l"/>
              </a:tabLst>
            </a:pPr>
            <a:r>
              <a:rPr lang="en-US" sz="36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B.      KONDISI GEOGRAFIS INDONESIA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852" y="5410200"/>
            <a:ext cx="8214748" cy="1200329"/>
          </a:xfrm>
          <a:prstGeom prst="rect">
            <a:avLst/>
          </a:prstGeom>
          <a:solidFill>
            <a:schemeClr val="accent5">
              <a:lumMod val="20000"/>
              <a:lumOff val="80000"/>
              <a:alpha val="8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PETA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adalah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gambaran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konvensional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permukaan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bumi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diperkecil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seperti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penampakan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terlihat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dari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atas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2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477000" y="6157636"/>
            <a:ext cx="1738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627063" algn="l"/>
              </a:tabLst>
            </a:pPr>
            <a:r>
              <a:rPr lang="en-US" sz="1200" dirty="0" err="1" smtClean="0">
                <a:latin typeface="Calibri" pitchFamily="34" charset="0"/>
                <a:cs typeface="Calibri" pitchFamily="34" charset="0"/>
                <a:hlinkClick r:id="rId4"/>
              </a:rPr>
              <a:t>Sumber</a:t>
            </a:r>
            <a:r>
              <a:rPr lang="en-US" sz="1200" dirty="0">
                <a:latin typeface="Calibri" pitchFamily="34" charset="0"/>
                <a:cs typeface="Calibri" pitchFamily="34" charset="0"/>
                <a:hlinkClick r:id="rId4"/>
              </a:rPr>
              <a:t> : www.flickr.com</a:t>
            </a:r>
            <a:endParaRPr lang="en-US" sz="12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World Atla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36"/>
          <a:stretch/>
        </p:blipFill>
        <p:spPr bwMode="auto">
          <a:xfrm>
            <a:off x="9098" y="13648"/>
            <a:ext cx="9168033" cy="641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3400" y="457200"/>
            <a:ext cx="8001000" cy="646311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585399" lvl="1" indent="-585399">
              <a:tabLst>
                <a:tab pos="679479" algn="l"/>
              </a:tabLst>
            </a:pP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B.      KONDISI GEOGRAFIS INDONESIA</a:t>
            </a:r>
            <a:endParaRPr lang="en-US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0208" y="5423848"/>
            <a:ext cx="8024191" cy="1015663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Calibri" pitchFamily="34" charset="0"/>
                <a:cs typeface="Calibri" pitchFamily="34" charset="0"/>
              </a:rPr>
              <a:t>Kumpulan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peta-peta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mempunyai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tema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sama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disusun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dalam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bentuk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buku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disebut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ATLAS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.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2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715000" y="6162512"/>
            <a:ext cx="2496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hlinkClick r:id="rId4"/>
              </a:rPr>
              <a:t>Sumber</a:t>
            </a:r>
            <a:r>
              <a:rPr lang="en-US" sz="1200" dirty="0">
                <a:hlinkClick r:id="rId4"/>
              </a:rPr>
              <a:t> : commons.wikimedia.org</a:t>
            </a:r>
            <a:endParaRPr lang="en-US" sz="12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lobe, Earth, World, Old World Glob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60"/>
          <a:stretch/>
        </p:blipFill>
        <p:spPr bwMode="auto">
          <a:xfrm>
            <a:off x="-38100" y="0"/>
            <a:ext cx="9215232" cy="6495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181599" y="1371600"/>
            <a:ext cx="3353167" cy="1631216"/>
          </a:xfrm>
          <a:prstGeom prst="rect">
            <a:avLst/>
          </a:prstGeom>
          <a:solidFill>
            <a:schemeClr val="bg1">
              <a:alpha val="8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GLOBE</a:t>
            </a:r>
            <a:r>
              <a:rPr lang="en-US" sz="20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adalah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tiruan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bola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bumi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dalam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bentuk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kecil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. Globe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berbentuk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bola yang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menggambarkan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bentuk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bumi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bulat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.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2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33400" y="496689"/>
            <a:ext cx="8001000" cy="646311"/>
          </a:xfrm>
          <a:prstGeom prst="rect">
            <a:avLst/>
          </a:prstGeom>
          <a:solidFill>
            <a:schemeClr val="bg1">
              <a:alpha val="77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585399" lvl="1" indent="-585399">
              <a:tabLst>
                <a:tab pos="679479" algn="l"/>
              </a:tabLst>
            </a:pP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B.      KONDISI GEOGRAFIS INDONESIA</a:t>
            </a:r>
            <a:endParaRPr lang="en-US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47836" y="6148537"/>
            <a:ext cx="2708755" cy="276999"/>
          </a:xfrm>
          <a:prstGeom prst="rect">
            <a:avLst/>
          </a:prstGeom>
          <a:solidFill>
            <a:schemeClr val="bg1">
              <a:alpha val="5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hlinkClick r:id="rId4"/>
              </a:rPr>
              <a:t>Sumber</a:t>
            </a:r>
            <a:r>
              <a:rPr lang="en-US" sz="1200" dirty="0" smtClean="0">
                <a:hlinkClick r:id="rId4"/>
              </a:rPr>
              <a:t> : </a:t>
            </a:r>
            <a:r>
              <a:rPr lang="en-US" sz="1200" dirty="0" err="1" smtClean="0">
                <a:hlinkClick r:id="rId4"/>
              </a:rPr>
              <a:t>Alexas_Fotos,pixabay.com</a:t>
            </a:r>
            <a:endParaRPr lang="en-US" sz="12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Image result"/>
          <p:cNvPicPr>
            <a:picLocks noChangeAspect="1" noChangeArrowheads="1"/>
          </p:cNvPicPr>
          <p:nvPr/>
        </p:nvPicPr>
        <p:blipFill rotWithShape="1">
          <a:blip r:embed="rId2" cstate="print"/>
          <a:srcRect l="2911" r="2582"/>
          <a:stretch/>
        </p:blipFill>
        <p:spPr bwMode="auto">
          <a:xfrm>
            <a:off x="-7889" y="0"/>
            <a:ext cx="9160041" cy="649505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5652967"/>
            <a:ext cx="9124856" cy="769441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LETAK ASTRONOMIS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adalah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letak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suatu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tempat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berdasarkan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garis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lintang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garis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bujur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.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2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48834" y="344289"/>
            <a:ext cx="8001000" cy="646311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585399" lvl="1" indent="-585399">
              <a:tabLst>
                <a:tab pos="679479" algn="l"/>
              </a:tabLst>
            </a:pP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B.      KONDISI GEOGRAFIS INDONESIA</a:t>
            </a:r>
            <a:endParaRPr lang="en-US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77000" y="6144272"/>
            <a:ext cx="1738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627063" algn="l"/>
              </a:tabLst>
            </a:pPr>
            <a:r>
              <a:rPr lang="en-US" sz="1200" dirty="0" err="1" smtClean="0">
                <a:latin typeface="Calibri" pitchFamily="34" charset="0"/>
                <a:cs typeface="Calibri" pitchFamily="34" charset="0"/>
                <a:hlinkClick r:id="rId4"/>
              </a:rPr>
              <a:t>Sumber</a:t>
            </a:r>
            <a:r>
              <a:rPr lang="en-US" sz="1200" dirty="0">
                <a:latin typeface="Calibri" pitchFamily="34" charset="0"/>
                <a:cs typeface="Calibri" pitchFamily="34" charset="0"/>
                <a:hlinkClick r:id="rId4"/>
              </a:rPr>
              <a:t> : www.flickr.com</a:t>
            </a:r>
            <a:endParaRPr lang="en-US" sz="12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/>
          <p:nvPr/>
        </p:nvGrpSpPr>
        <p:grpSpPr>
          <a:xfrm>
            <a:off x="198783" y="5207000"/>
            <a:ext cx="8746435" cy="1079500"/>
            <a:chOff x="6657108" y="5638798"/>
            <a:chExt cx="8026083" cy="2944818"/>
          </a:xfrm>
        </p:grpSpPr>
        <p:sp>
          <p:nvSpPr>
            <p:cNvPr id="7" name="Rectangle 6"/>
            <p:cNvSpPr/>
            <p:nvPr/>
          </p:nvSpPr>
          <p:spPr>
            <a:xfrm>
              <a:off x="6657108" y="5638798"/>
              <a:ext cx="8026083" cy="2944818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68986" indent="-26424" algn="ctr"/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021930" y="6278223"/>
              <a:ext cx="7448448" cy="1679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700" dirty="0">
                  <a:solidFill>
                    <a:schemeClr val="bg1"/>
                  </a:solidFill>
                </a:rPr>
                <a:t>Secara </a:t>
              </a:r>
              <a:r>
                <a:rPr lang="it-IT" sz="1700" b="1" dirty="0">
                  <a:solidFill>
                    <a:srgbClr val="FFFF00"/>
                  </a:solidFill>
                </a:rPr>
                <a:t>GEOGRAFIS</a:t>
              </a:r>
              <a:r>
                <a:rPr lang="it-IT" sz="1700" dirty="0">
                  <a:solidFill>
                    <a:schemeClr val="bg1"/>
                  </a:solidFill>
                </a:rPr>
                <a:t>, Indonesia berbatasan dengan negara-negara tetangga, baik di darat maupun di laut. </a:t>
              </a:r>
              <a:endParaRPr lang="en-US" sz="17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2" descr="Image result"/>
          <p:cNvPicPr>
            <a:picLocks noChangeAspect="1" noChangeArrowheads="1"/>
          </p:cNvPicPr>
          <p:nvPr/>
        </p:nvPicPr>
        <p:blipFill rotWithShape="1">
          <a:blip r:embed="rId2" cstate="print"/>
          <a:srcRect l="7217" r="3832"/>
          <a:stretch/>
        </p:blipFill>
        <p:spPr bwMode="auto">
          <a:xfrm>
            <a:off x="-16041" y="0"/>
            <a:ext cx="9193172" cy="6454950"/>
          </a:xfrm>
          <a:prstGeom prst="rect">
            <a:avLst/>
          </a:prstGeom>
          <a:noFill/>
        </p:spPr>
      </p:pic>
      <p:grpSp>
        <p:nvGrpSpPr>
          <p:cNvPr id="11" name="Group 10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2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242034" y="336332"/>
            <a:ext cx="3567470" cy="1569640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584200" lvl="1" indent="-584200">
              <a:buAutoNum type="alphaUcPeriod" startAt="2"/>
              <a:tabLst>
                <a:tab pos="679479" algn="l"/>
              </a:tabLst>
            </a:pPr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KONDISI GEOGRAFIS INDONESIA</a:t>
            </a:r>
            <a:endParaRPr lang="en-US" sz="3200" b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image.slidesharecdn.com/dilemapengelolaanenergydiindonesia-141030143901-conversion-gate02/95/dilema-pengelolaan-energy-di-indonesia-3-638.jpg?cb=1414680045"/>
          <p:cNvPicPr>
            <a:picLocks noChangeAspect="1" noChangeArrowheads="1"/>
          </p:cNvPicPr>
          <p:nvPr/>
        </p:nvPicPr>
        <p:blipFill>
          <a:blip r:embed="rId2" cstate="print"/>
          <a:srcRect l="7910" t="19802" r="11299" b="19955"/>
          <a:stretch>
            <a:fillRect/>
          </a:stretch>
        </p:blipFill>
        <p:spPr bwMode="auto">
          <a:xfrm>
            <a:off x="1180547" y="1549400"/>
            <a:ext cx="6948557" cy="2794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96348" y="4800600"/>
            <a:ext cx="8116956" cy="15633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 err="1">
                <a:latin typeface="Calibri" pitchFamily="34" charset="0"/>
                <a:cs typeface="Calibri" pitchFamily="34" charset="0"/>
              </a:rPr>
              <a:t>Potensi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SUMBER DAYA ALAM 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Indonesia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dapat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dikelompokkan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menjadi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sumber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daya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udara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sumber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daya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tanah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sumber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daya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air,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sumber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daya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hutan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sumber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daya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tambang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sumber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daya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laut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" y="533400"/>
            <a:ext cx="8116956" cy="5847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630238" lvl="1" indent="-630238">
              <a:tabLst>
                <a:tab pos="630238" algn="l"/>
              </a:tabLst>
            </a:pPr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C.  POTENSI SUMBER DAYA ALAM INDONESIA</a:t>
            </a:r>
            <a:endParaRPr lang="en-US" sz="3200" b="1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0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156174" y="4267200"/>
            <a:ext cx="24604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hlinkClick r:id="rId4"/>
              </a:rPr>
              <a:t>Sumber</a:t>
            </a:r>
            <a:r>
              <a:rPr lang="en-US" sz="1200" dirty="0">
                <a:hlinkClick r:id="rId4"/>
              </a:rPr>
              <a:t> : belajar.kemdikbud.go.id</a:t>
            </a:r>
            <a:endParaRPr lang="en-US" sz="12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57201" y="4954250"/>
            <a:ext cx="8116956" cy="14465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Indonesia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sebagai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negara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berdaulat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memiliki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kedaulatan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penuh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utuh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terhadap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ruang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udara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atas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wilayah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NKRI,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sesuai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dengan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ketentuan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dalam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Konvensi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Chicago 1944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tentang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Penerbangan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Sipil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Internasional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9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pic>
        <p:nvPicPr>
          <p:cNvPr id="20482" name="Picture 2" descr="Image result for indones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6042" y="1282700"/>
            <a:ext cx="9570929" cy="35941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57200" y="482045"/>
            <a:ext cx="8116956" cy="5847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630238" lvl="1" indent="-630238">
              <a:tabLst>
                <a:tab pos="630238" algn="l"/>
              </a:tabLst>
            </a:pPr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C.  POTENSI SUMBER DAYA ALAM INDONESIA</a:t>
            </a:r>
            <a:endParaRPr lang="en-US" sz="3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" y="4599801"/>
            <a:ext cx="21291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hlinkClick r:id="rId4"/>
              </a:rPr>
              <a:t>Sumber</a:t>
            </a:r>
            <a:r>
              <a:rPr lang="en-US" sz="1200" dirty="0">
                <a:hlinkClick r:id="rId4"/>
              </a:rPr>
              <a:t> : en.m.wikipedia.org</a:t>
            </a:r>
            <a:endParaRPr lang="en-US" sz="12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round, Drought, Dry, Outdoor, Clay, Brown, Hea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71"/>
          <a:stretch/>
        </p:blipFill>
        <p:spPr bwMode="auto">
          <a:xfrm>
            <a:off x="0" y="2275"/>
            <a:ext cx="9177132" cy="649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429440" y="5015805"/>
            <a:ext cx="4106104" cy="1446550"/>
          </a:xfrm>
          <a:prstGeom prst="rect">
            <a:avLst/>
          </a:prstGeom>
          <a:solidFill>
            <a:schemeClr val="bg1">
              <a:alpha val="8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Calibri" pitchFamily="34" charset="0"/>
                <a:cs typeface="Calibri" pitchFamily="34" charset="0"/>
              </a:rPr>
              <a:t>Indonesia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memiliki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beragam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jenis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TANAH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. Ada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tanah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subur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ada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tidak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subur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. </a:t>
            </a:r>
            <a:endParaRPr lang="en-US" sz="2200" dirty="0" smtClean="0">
              <a:latin typeface="Calibri" pitchFamily="34" charset="0"/>
              <a:cs typeface="Calibri" pitchFamily="34" charset="0"/>
            </a:endParaRPr>
          </a:p>
          <a:p>
            <a:endParaRPr lang="en-US" sz="2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4356" y="446802"/>
            <a:ext cx="8170166" cy="1138753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630238" lvl="1" indent="-630238">
              <a:tabLst>
                <a:tab pos="630238" algn="l"/>
              </a:tabLst>
            </a:pPr>
            <a:r>
              <a:rPr lang="en-US" sz="3400" b="1" dirty="0">
                <a:latin typeface="Calibri" pitchFamily="34" charset="0"/>
                <a:cs typeface="Calibri" pitchFamily="34" charset="0"/>
              </a:rPr>
              <a:t>C. </a:t>
            </a:r>
            <a:r>
              <a:rPr lang="en-US" sz="3400" b="1" dirty="0" smtClean="0">
                <a:latin typeface="Calibri" pitchFamily="34" charset="0"/>
                <a:cs typeface="Calibri" pitchFamily="34" charset="0"/>
              </a:rPr>
              <a:t>  POTENSI </a:t>
            </a:r>
            <a:r>
              <a:rPr lang="en-US" sz="3400" b="1" dirty="0">
                <a:latin typeface="Calibri" pitchFamily="34" charset="0"/>
                <a:cs typeface="Calibri" pitchFamily="34" charset="0"/>
              </a:rPr>
              <a:t>SUMBER DAYA ALAM </a:t>
            </a:r>
            <a:r>
              <a:rPr lang="en-US" sz="3400" b="1" dirty="0" smtClean="0">
                <a:latin typeface="Calibri" pitchFamily="34" charset="0"/>
                <a:cs typeface="Calibri" pitchFamily="34" charset="0"/>
              </a:rPr>
              <a:t> INDONESIA</a:t>
            </a:r>
            <a:endParaRPr lang="en-US" sz="3400" b="1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1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484230" y="6148537"/>
            <a:ext cx="2722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hlinkClick r:id="rId4"/>
              </a:rPr>
              <a:t>Sumber</a:t>
            </a:r>
            <a:r>
              <a:rPr lang="en-US" sz="1200" dirty="0" smtClean="0">
                <a:hlinkClick r:id="rId4"/>
              </a:rPr>
              <a:t> : </a:t>
            </a:r>
            <a:r>
              <a:rPr lang="en-US" sz="1200" dirty="0" err="1" smtClean="0">
                <a:hlinkClick r:id="rId4"/>
              </a:rPr>
              <a:t>sauliuspeleda</a:t>
            </a:r>
            <a:r>
              <a:rPr lang="en-US" sz="1200" dirty="0">
                <a:hlinkClick r:id="rId4"/>
              </a:rPr>
              <a:t>, pixabay.com</a:t>
            </a:r>
            <a:endParaRPr lang="en-US" sz="12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lowing Creek, Water, Stream, Nature, Creek, Flow, Par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9"/>
          <a:stretch/>
        </p:blipFill>
        <p:spPr bwMode="auto">
          <a:xfrm>
            <a:off x="0" y="0"/>
            <a:ext cx="9127959" cy="657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81739" y="4038600"/>
            <a:ext cx="4028861" cy="2462213"/>
          </a:xfrm>
          <a:prstGeom prst="rect">
            <a:avLst/>
          </a:prstGeom>
          <a:solidFill>
            <a:schemeClr val="accent5">
              <a:lumMod val="20000"/>
              <a:lumOff val="80000"/>
              <a:alpha val="8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Sumber</a:t>
            </a:r>
            <a:r>
              <a:rPr lang="en-US" sz="2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daya</a:t>
            </a:r>
            <a:r>
              <a:rPr lang="en-US" sz="2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air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dapat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dibagi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menjadi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beberapa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jenis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yaitu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sebagai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berikut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. </a:t>
            </a:r>
          </a:p>
          <a:p>
            <a:pPr marL="317091" indent="-317091">
              <a:buFont typeface="+mj-lt"/>
              <a:buAutoNum type="alphaLcParenR"/>
            </a:pPr>
            <a:r>
              <a:rPr lang="en-US" sz="2200" dirty="0">
                <a:latin typeface="Calibri" pitchFamily="34" charset="0"/>
                <a:cs typeface="Calibri" pitchFamily="34" charset="0"/>
              </a:rPr>
              <a:t>Air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hujan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. </a:t>
            </a:r>
          </a:p>
          <a:p>
            <a:pPr marL="317091" indent="-317091">
              <a:buFont typeface="+mj-lt"/>
              <a:buAutoNum type="alphaLcParenR"/>
            </a:pPr>
            <a:r>
              <a:rPr lang="en-US" sz="2200" dirty="0">
                <a:latin typeface="Calibri" pitchFamily="34" charset="0"/>
                <a:cs typeface="Calibri" pitchFamily="34" charset="0"/>
              </a:rPr>
              <a:t>Sungai</a:t>
            </a:r>
          </a:p>
          <a:p>
            <a:pPr marL="317091" indent="-317091">
              <a:buFont typeface="+mj-lt"/>
              <a:buAutoNum type="alphaLcParenR"/>
            </a:pPr>
            <a:r>
              <a:rPr lang="en-US" sz="2200" dirty="0" err="1" smtClean="0">
                <a:latin typeface="Calibri" pitchFamily="34" charset="0"/>
                <a:cs typeface="Calibri" pitchFamily="34" charset="0"/>
              </a:rPr>
              <a:t>Danau</a:t>
            </a:r>
            <a:endParaRPr lang="en-US" sz="2200" dirty="0" smtClean="0">
              <a:latin typeface="Calibri" pitchFamily="34" charset="0"/>
              <a:cs typeface="Calibri" pitchFamily="34" charset="0"/>
            </a:endParaRPr>
          </a:p>
          <a:p>
            <a:endParaRPr lang="en-US" sz="220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1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40434" y="446802"/>
            <a:ext cx="8170166" cy="1200308"/>
          </a:xfrm>
          <a:prstGeom prst="rect">
            <a:avLst/>
          </a:prstGeom>
          <a:solidFill>
            <a:schemeClr val="accent5">
              <a:lumMod val="20000"/>
              <a:lumOff val="80000"/>
              <a:alpha val="71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630238" lvl="1" indent="-630238">
              <a:tabLst>
                <a:tab pos="630238" algn="l"/>
              </a:tabLst>
            </a:pPr>
            <a:r>
              <a:rPr lang="en-US" sz="3600" b="1" dirty="0">
                <a:latin typeface="Calibri" pitchFamily="34" charset="0"/>
                <a:cs typeface="Calibri" pitchFamily="34" charset="0"/>
              </a:rPr>
              <a:t>C. </a:t>
            </a: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  POTENSI </a:t>
            </a:r>
            <a:r>
              <a:rPr lang="en-US" sz="3600" b="1" dirty="0">
                <a:latin typeface="Calibri" pitchFamily="34" charset="0"/>
                <a:cs typeface="Calibri" pitchFamily="34" charset="0"/>
              </a:rPr>
              <a:t>SUMBER DAYA ALAM </a:t>
            </a: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 INDONESIA</a:t>
            </a:r>
            <a:endParaRPr lang="en-US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0" y="6148537"/>
            <a:ext cx="21541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hlinkClick r:id="rId4"/>
              </a:rPr>
              <a:t>Sumber</a:t>
            </a:r>
            <a:r>
              <a:rPr lang="en-US" sz="1200" dirty="0">
                <a:hlinkClick r:id="rId4"/>
              </a:rPr>
              <a:t> : jill111, pixabay.com</a:t>
            </a:r>
            <a:endParaRPr lang="en-US" sz="12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reen, Tree, Forests, View, Swamp, Scrubs, The Bush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92"/>
          <a:stretch/>
        </p:blipFill>
        <p:spPr bwMode="auto">
          <a:xfrm>
            <a:off x="0" y="-23365"/>
            <a:ext cx="9144000" cy="6469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5257800"/>
            <a:ext cx="8194867" cy="1323439"/>
          </a:xfrm>
          <a:prstGeom prst="rect">
            <a:avLst/>
          </a:prstGeom>
          <a:solidFill>
            <a:schemeClr val="accent5">
              <a:lumMod val="20000"/>
              <a:lumOff val="80000"/>
              <a:alpha val="9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HUTAN</a:t>
            </a:r>
            <a:r>
              <a:rPr lang="en-US" sz="20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di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Indonesia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memiliki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luas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sekitar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99,6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juta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hektare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atau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52,3%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dari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luas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wilayah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Indonesia.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Luas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hutan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besar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tersebut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saat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ini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masih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dapat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dijumpai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di Papua, Kalimantan, Sulawesi,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Sumatra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en-US" sz="200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1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57200" y="446802"/>
            <a:ext cx="8170166" cy="1138753"/>
          </a:xfrm>
          <a:prstGeom prst="rect">
            <a:avLst/>
          </a:prstGeom>
          <a:solidFill>
            <a:schemeClr val="accent5">
              <a:lumMod val="20000"/>
              <a:lumOff val="80000"/>
              <a:alpha val="71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630238" lvl="1" indent="-630238">
              <a:tabLst>
                <a:tab pos="630238" algn="l"/>
              </a:tabLst>
            </a:pPr>
            <a:r>
              <a:rPr lang="en-US" sz="3400" b="1" dirty="0">
                <a:latin typeface="Calibri" pitchFamily="34" charset="0"/>
                <a:cs typeface="Calibri" pitchFamily="34" charset="0"/>
              </a:rPr>
              <a:t>C. </a:t>
            </a:r>
            <a:r>
              <a:rPr lang="en-US" sz="3400" b="1" dirty="0" smtClean="0">
                <a:latin typeface="Calibri" pitchFamily="34" charset="0"/>
                <a:cs typeface="Calibri" pitchFamily="34" charset="0"/>
              </a:rPr>
              <a:t>  POTENSI </a:t>
            </a:r>
            <a:r>
              <a:rPr lang="en-US" sz="3400" b="1" dirty="0">
                <a:latin typeface="Calibri" pitchFamily="34" charset="0"/>
                <a:cs typeface="Calibri" pitchFamily="34" charset="0"/>
              </a:rPr>
              <a:t>SUMBER DAYA ALAM </a:t>
            </a:r>
            <a:r>
              <a:rPr lang="en-US" sz="3400" b="1" dirty="0" smtClean="0">
                <a:latin typeface="Calibri" pitchFamily="34" charset="0"/>
                <a:cs typeface="Calibri" pitchFamily="34" charset="0"/>
              </a:rPr>
              <a:t> INDONESIA</a:t>
            </a:r>
            <a:endParaRPr lang="en-US" sz="3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67400" y="6148537"/>
            <a:ext cx="241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hlinkClick r:id="rId4"/>
              </a:rPr>
              <a:t>Sumber</a:t>
            </a:r>
            <a:r>
              <a:rPr lang="en-US" sz="1200" dirty="0">
                <a:hlinkClick r:id="rId4"/>
              </a:rPr>
              <a:t> : NASTER, pixabay.com</a:t>
            </a:r>
            <a:endParaRPr lang="en-US" sz="12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erkas:Penyampaian Materi Nahwu dengan metode Pemberian Tugas Kelompok Diskus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31305" y="5651500"/>
            <a:ext cx="8183217" cy="916570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square" lIns="39027" tIns="19513" rIns="39027" bIns="19513">
            <a:spAutoFit/>
          </a:bodyPr>
          <a:lstStyle/>
          <a:p>
            <a:pPr algn="ctr"/>
            <a:r>
              <a:rPr lang="nn-NO" sz="1900" b="1" dirty="0"/>
              <a:t>KERUANGAN DAN INTERAKSI </a:t>
            </a:r>
            <a:r>
              <a:rPr lang="nn-NO" sz="1900" b="1" dirty="0" smtClean="0"/>
              <a:t>ANTARRUANG </a:t>
            </a:r>
            <a:r>
              <a:rPr lang="nn-NO" sz="1900" b="1" dirty="0"/>
              <a:t>DALAM LINGKUP INDONESIA</a:t>
            </a:r>
          </a:p>
          <a:p>
            <a:pPr algn="ctr"/>
            <a:endParaRPr lang="id-ID" sz="1900" b="1" dirty="0"/>
          </a:p>
        </p:txBody>
      </p:sp>
      <p:sp>
        <p:nvSpPr>
          <p:cNvPr id="5" name="Parallelogram 4"/>
          <p:cNvSpPr/>
          <p:nvPr/>
        </p:nvSpPr>
        <p:spPr>
          <a:xfrm>
            <a:off x="231913" y="176115"/>
            <a:ext cx="1891830" cy="631279"/>
          </a:xfrm>
          <a:prstGeom prst="parallelogram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9027" tIns="19513" rIns="39027" bIns="19513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0696" y="288951"/>
            <a:ext cx="1435182" cy="531850"/>
          </a:xfrm>
          <a:prstGeom prst="rect">
            <a:avLst/>
          </a:prstGeom>
        </p:spPr>
        <p:txBody>
          <a:bodyPr wrap="square" lIns="39027" tIns="19513" rIns="39027" bIns="19513">
            <a:spAutoFit/>
          </a:bodyPr>
          <a:lstStyle/>
          <a:p>
            <a:pPr algn="ctr"/>
            <a:r>
              <a:rPr lang="en-US" sz="3200" b="1" dirty="0">
                <a:latin typeface="Calibri" pitchFamily="34" charset="0"/>
                <a:cs typeface="Calibri" pitchFamily="34" charset="0"/>
              </a:rPr>
              <a:t>BAB 1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8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217620" y="6148537"/>
            <a:ext cx="19062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hlinkClick r:id="rId4"/>
              </a:rPr>
              <a:t>Sumber</a:t>
            </a:r>
            <a:r>
              <a:rPr lang="en-US" sz="1200" dirty="0">
                <a:hlinkClick r:id="rId4"/>
              </a:rPr>
              <a:t> : id.wikipedia.org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5751794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Beach, Aceh, Indonesia, Ocean, S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42" y="0"/>
            <a:ext cx="9160041" cy="6781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5461337"/>
            <a:ext cx="8170166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err="1">
                <a:latin typeface="Calibri" pitchFamily="34" charset="0"/>
                <a:cs typeface="Calibri" pitchFamily="34" charset="0"/>
              </a:rPr>
              <a:t>Potensi</a:t>
            </a:r>
            <a:r>
              <a:rPr lang="en-US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KEMARITIMAN 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Indonesia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terbesar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adalah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perikanan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.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Selain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itu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ada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pula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potensi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berupa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hutan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mangrove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terumbu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karang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di Indonesia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en-US" sz="200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1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-4617" y="5972271"/>
            <a:ext cx="9193172" cy="1055428"/>
            <a:chOff x="-36895" y="14307174"/>
            <a:chExt cx="21144295" cy="2533026"/>
          </a:xfrm>
        </p:grpSpPr>
        <p:pic>
          <p:nvPicPr>
            <p:cNvPr id="15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57200" y="399892"/>
            <a:ext cx="8170166" cy="1200308"/>
          </a:xfrm>
          <a:prstGeom prst="rect">
            <a:avLst/>
          </a:prstGeom>
          <a:solidFill>
            <a:schemeClr val="accent5">
              <a:lumMod val="20000"/>
              <a:lumOff val="80000"/>
              <a:alpha val="71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630238" lvl="1" indent="-630238">
              <a:tabLst>
                <a:tab pos="630238" algn="l"/>
              </a:tabLst>
            </a:pPr>
            <a:r>
              <a:rPr lang="en-US" sz="3600" b="1" dirty="0">
                <a:latin typeface="Calibri" pitchFamily="34" charset="0"/>
                <a:cs typeface="Calibri" pitchFamily="34" charset="0"/>
              </a:rPr>
              <a:t>C. </a:t>
            </a: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  POTENSI </a:t>
            </a:r>
            <a:r>
              <a:rPr lang="en-US" sz="3600" b="1" dirty="0">
                <a:latin typeface="Calibri" pitchFamily="34" charset="0"/>
                <a:cs typeface="Calibri" pitchFamily="34" charset="0"/>
              </a:rPr>
              <a:t>SUMBER DAYA ALAM </a:t>
            </a: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 INDONESIA</a:t>
            </a:r>
            <a:endParaRPr lang="en-US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17769" y="6096000"/>
            <a:ext cx="2535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hlinkClick r:id="rId4"/>
              </a:rPr>
              <a:t>Sumber</a:t>
            </a:r>
            <a:r>
              <a:rPr lang="en-US" sz="1200" dirty="0" smtClean="0">
                <a:hlinkClick r:id="rId4"/>
              </a:rPr>
              <a:t> : </a:t>
            </a:r>
            <a:r>
              <a:rPr lang="en-US" sz="1200" dirty="0" err="1" smtClean="0">
                <a:hlinkClick r:id="rId4"/>
              </a:rPr>
              <a:t>danisiregar</a:t>
            </a:r>
            <a:r>
              <a:rPr lang="en-US" sz="1200" dirty="0">
                <a:hlinkClick r:id="rId4"/>
              </a:rPr>
              <a:t>, pixabay.com</a:t>
            </a:r>
            <a:endParaRPr lang="en-US" sz="12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04521" y="506625"/>
            <a:ext cx="7752048" cy="6770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725488" lvl="1" indent="-725488">
              <a:tabLst>
                <a:tab pos="679479" algn="l"/>
              </a:tabLst>
            </a:pPr>
            <a:r>
              <a:rPr lang="sv-SE" sz="3800" b="1" dirty="0" smtClean="0">
                <a:latin typeface="Calibri" pitchFamily="34" charset="0"/>
                <a:cs typeface="Calibri" pitchFamily="34" charset="0"/>
              </a:rPr>
              <a:t>D.  </a:t>
            </a:r>
            <a:r>
              <a:rPr lang="en-US" sz="3800" b="1" dirty="0" smtClean="0">
                <a:latin typeface="Calibri" pitchFamily="34" charset="0"/>
                <a:cs typeface="Calibri" pitchFamily="34" charset="0"/>
              </a:rPr>
              <a:t>KEADAAN PENDUDUK INDONESIA</a:t>
            </a:r>
            <a:endParaRPr lang="en-US" sz="3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0" name="AutoShape 2" descr="Image result for konsumsi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20513" y="4800600"/>
            <a:ext cx="773605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Badan</a:t>
            </a:r>
            <a:r>
              <a:rPr lang="en-US" sz="2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Pusat</a:t>
            </a:r>
            <a:r>
              <a:rPr lang="en-US" sz="2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Statistik</a:t>
            </a:r>
            <a:r>
              <a:rPr lang="en-US" sz="2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(BPS)</a:t>
            </a:r>
            <a:r>
              <a:rPr lang="en-US" sz="2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mencatat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jumlah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penduduk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Indonesia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tahun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2015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mencapai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254,9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juta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jiwa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diperkirakan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pada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tahun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2035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jumlah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penduduk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Indonesia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mencapai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305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juta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jiwa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.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2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pic>
        <p:nvPicPr>
          <p:cNvPr id="3074" name="Picture 2" descr="File:Lambang Badan Pusat Statistik (BPS) Indonesia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1439932"/>
            <a:ext cx="4286250" cy="336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33204" y="4579329"/>
            <a:ext cx="2496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hlinkClick r:id="rId4"/>
              </a:rPr>
              <a:t>Sumber</a:t>
            </a:r>
            <a:r>
              <a:rPr lang="en-US" sz="1200" dirty="0">
                <a:hlinkClick r:id="rId4"/>
              </a:rPr>
              <a:t> : commons.wikimedia.org</a:t>
            </a:r>
            <a:endParaRPr lang="en-US" sz="12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4.bp.blogspot.com/-DfxIZjjObn8/U_FckmR5O7I/AAAAAAAAASY/_OO7_i9kx-k/s1600/aqs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BFFFF"/>
              </a:clrFrom>
              <a:clrTo>
                <a:srgbClr val="EB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9804" y="1219200"/>
            <a:ext cx="4660728" cy="4191000"/>
          </a:xfrm>
          <a:prstGeom prst="rect">
            <a:avLst/>
          </a:prstGeom>
          <a:noFill/>
        </p:spPr>
      </p:pic>
      <p:sp>
        <p:nvSpPr>
          <p:cNvPr id="27650" name="AutoShape 2" descr="Image result for konsumsi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04521" y="5692914"/>
            <a:ext cx="7752048" cy="707886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KOMPOSISI PENDUDUK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membantu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sensus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penduduk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untuk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mengetahui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pertumbuhan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jumlah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penduduk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berdasarkan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kriterianya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2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704521" y="506625"/>
            <a:ext cx="7752048" cy="6770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725488" lvl="1" indent="-725488">
              <a:tabLst>
                <a:tab pos="679479" algn="l"/>
              </a:tabLst>
            </a:pPr>
            <a:r>
              <a:rPr lang="sv-SE" sz="3800" b="1" dirty="0" smtClean="0">
                <a:latin typeface="Calibri" pitchFamily="34" charset="0"/>
                <a:cs typeface="Calibri" pitchFamily="34" charset="0"/>
              </a:rPr>
              <a:t>D.  </a:t>
            </a:r>
            <a:r>
              <a:rPr lang="en-US" sz="3800" b="1" dirty="0" smtClean="0">
                <a:latin typeface="Calibri" pitchFamily="34" charset="0"/>
                <a:cs typeface="Calibri" pitchFamily="34" charset="0"/>
              </a:rPr>
              <a:t>KEADAAN PENDUDUK INDONESIA</a:t>
            </a:r>
            <a:endParaRPr lang="en-US" sz="3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79108" y="5334000"/>
            <a:ext cx="31390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hlinkClick r:id="rId4"/>
              </a:rPr>
              <a:t>Sumber</a:t>
            </a:r>
            <a:r>
              <a:rPr lang="en-US" sz="1200" dirty="0">
                <a:hlinkClick r:id="rId4"/>
              </a:rPr>
              <a:t> : http://puskesmas.bantulkab.go.id/</a:t>
            </a:r>
            <a:endParaRPr lang="en-US" sz="12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 descr="Image result for konsumsi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6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030356" y="1828800"/>
            <a:ext cx="7046844" cy="3657600"/>
            <a:chOff x="1258956" y="1828800"/>
            <a:chExt cx="6626088" cy="3282950"/>
          </a:xfrm>
        </p:grpSpPr>
        <p:sp>
          <p:nvSpPr>
            <p:cNvPr id="13" name="TextBox 12"/>
            <p:cNvSpPr txBox="1"/>
            <p:nvPr/>
          </p:nvSpPr>
          <p:spPr>
            <a:xfrm>
              <a:off x="2590800" y="1828800"/>
              <a:ext cx="3634408" cy="892552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600" b="1" dirty="0" err="1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Berdasarkan</a:t>
              </a:r>
              <a:r>
                <a:rPr lang="en-US" sz="2600" b="1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600" b="1" dirty="0" err="1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usia</a:t>
              </a:r>
              <a:r>
                <a:rPr lang="en-US" sz="2600" b="1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600" b="1" dirty="0" err="1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dan</a:t>
              </a:r>
              <a:r>
                <a:rPr lang="en-US" sz="2600" b="1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600" b="1" dirty="0" err="1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jenis</a:t>
              </a:r>
              <a:r>
                <a:rPr lang="en-US" sz="2600" b="1" dirty="0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600" b="1" dirty="0" err="1" smtClean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rPr>
                <a:t>kelamin</a:t>
              </a:r>
              <a:endParaRPr lang="sv-SE" sz="26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258956" y="4000500"/>
              <a:ext cx="1888435" cy="1111250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39027" tIns="19513" rIns="39027" bIns="19513" rtlCol="0" anchor="ctr"/>
            <a:lstStyle/>
            <a:p>
              <a:pPr algn="ctr"/>
              <a:r>
                <a:rPr lang="en-US" dirty="0" err="1">
                  <a:latin typeface="Calibri" pitchFamily="34" charset="0"/>
                  <a:cs typeface="Calibri" pitchFamily="34" charset="0"/>
                </a:rPr>
                <a:t>Piramida</a:t>
              </a:r>
              <a:r>
                <a:rPr lang="en-US" dirty="0">
                  <a:latin typeface="Calibri" pitchFamily="34" charset="0"/>
                  <a:cs typeface="Calibri" pitchFamily="34" charset="0"/>
                </a:rPr>
                <a:t> </a:t>
              </a:r>
            </a:p>
            <a:p>
              <a:pPr algn="ctr"/>
              <a:r>
                <a:rPr lang="en-US" dirty="0" err="1">
                  <a:latin typeface="Calibri" pitchFamily="34" charset="0"/>
                  <a:cs typeface="Calibri" pitchFamily="34" charset="0"/>
                </a:rPr>
                <a:t>Penduduk</a:t>
              </a:r>
              <a:r>
                <a:rPr lang="en-US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dirty="0" err="1">
                  <a:latin typeface="Calibri" pitchFamily="34" charset="0"/>
                  <a:cs typeface="Calibri" pitchFamily="34" charset="0"/>
                </a:rPr>
                <a:t>Muda</a:t>
              </a:r>
              <a:endParaRPr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611217" y="4000500"/>
              <a:ext cx="1919495" cy="1111250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39027" tIns="19513" rIns="39027" bIns="19513" rtlCol="0" anchor="ctr"/>
            <a:lstStyle/>
            <a:p>
              <a:pPr algn="ctr"/>
              <a:r>
                <a:rPr lang="en-US" dirty="0" err="1">
                  <a:latin typeface="Calibri" pitchFamily="34" charset="0"/>
                  <a:cs typeface="Calibri" pitchFamily="34" charset="0"/>
                </a:rPr>
                <a:t>Piramida</a:t>
              </a:r>
              <a:r>
                <a:rPr lang="en-US" dirty="0">
                  <a:latin typeface="Calibri" pitchFamily="34" charset="0"/>
                  <a:cs typeface="Calibri" pitchFamily="34" charset="0"/>
                </a:rPr>
                <a:t> </a:t>
              </a:r>
            </a:p>
            <a:p>
              <a:pPr algn="ctr"/>
              <a:r>
                <a:rPr lang="en-US" dirty="0" err="1">
                  <a:latin typeface="Calibri" pitchFamily="34" charset="0"/>
                  <a:cs typeface="Calibri" pitchFamily="34" charset="0"/>
                </a:rPr>
                <a:t>Penduduk</a:t>
              </a:r>
              <a:r>
                <a:rPr lang="en-US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dirty="0" err="1">
                  <a:latin typeface="Calibri" pitchFamily="34" charset="0"/>
                  <a:cs typeface="Calibri" pitchFamily="34" charset="0"/>
                </a:rPr>
                <a:t>Stasioner</a:t>
              </a:r>
              <a:endParaRPr lang="en-US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6" name="Straight Connector 15"/>
            <p:cNvCxnSpPr>
              <a:endCxn id="14" idx="0"/>
            </p:cNvCxnSpPr>
            <p:nvPr/>
          </p:nvCxnSpPr>
          <p:spPr>
            <a:xfrm flipH="1">
              <a:off x="2203174" y="2825750"/>
              <a:ext cx="2368826" cy="1174750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17" name="Straight Connector 16"/>
            <p:cNvCxnSpPr>
              <a:endCxn id="15" idx="0"/>
            </p:cNvCxnSpPr>
            <p:nvPr/>
          </p:nvCxnSpPr>
          <p:spPr>
            <a:xfrm flipH="1">
              <a:off x="4570965" y="2825750"/>
              <a:ext cx="1035" cy="1174750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5996609" y="4000500"/>
              <a:ext cx="1888435" cy="1111250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39027" tIns="19513" rIns="39027" bIns="19513" rtlCol="0" anchor="ctr"/>
            <a:lstStyle/>
            <a:p>
              <a:pPr algn="ctr"/>
              <a:r>
                <a:rPr lang="pt-BR" dirty="0">
                  <a:latin typeface="Calibri" pitchFamily="34" charset="0"/>
                  <a:cs typeface="Calibri" pitchFamily="34" charset="0"/>
                </a:rPr>
                <a:t>Piramida </a:t>
              </a:r>
            </a:p>
            <a:p>
              <a:pPr algn="ctr"/>
              <a:r>
                <a:rPr lang="pt-BR" dirty="0">
                  <a:latin typeface="Calibri" pitchFamily="34" charset="0"/>
                  <a:cs typeface="Calibri" pitchFamily="34" charset="0"/>
                </a:rPr>
                <a:t>Penduduk Tua</a:t>
              </a:r>
              <a:endParaRPr lang="en-US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9" name="Straight Connector 18"/>
            <p:cNvCxnSpPr>
              <a:endCxn id="18" idx="0"/>
            </p:cNvCxnSpPr>
            <p:nvPr/>
          </p:nvCxnSpPr>
          <p:spPr>
            <a:xfrm>
              <a:off x="4572000" y="2825750"/>
              <a:ext cx="2368826" cy="1174750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704521" y="506625"/>
            <a:ext cx="7752048" cy="6770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725488" lvl="1" indent="-725488">
              <a:tabLst>
                <a:tab pos="679479" algn="l"/>
              </a:tabLst>
            </a:pPr>
            <a:r>
              <a:rPr lang="sv-SE" sz="3800" b="1" dirty="0" smtClean="0">
                <a:latin typeface="Calibri" pitchFamily="34" charset="0"/>
                <a:cs typeface="Calibri" pitchFamily="34" charset="0"/>
              </a:rPr>
              <a:t>D.  </a:t>
            </a:r>
            <a:r>
              <a:rPr lang="en-US" sz="3800" b="1" dirty="0" smtClean="0">
                <a:latin typeface="Calibri" pitchFamily="34" charset="0"/>
                <a:cs typeface="Calibri" pitchFamily="34" charset="0"/>
              </a:rPr>
              <a:t>KEADAAN PENDUDUK INDONESIA</a:t>
            </a:r>
            <a:endParaRPr lang="en-US" sz="3800" b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Image resul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0164" y="1128532"/>
            <a:ext cx="8352380" cy="4347200"/>
          </a:xfrm>
          <a:prstGeom prst="rect">
            <a:avLst/>
          </a:prstGeom>
          <a:noFill/>
        </p:spPr>
      </p:pic>
      <p:sp>
        <p:nvSpPr>
          <p:cNvPr id="27650" name="AutoShape 2" descr="Image result for konsumsi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12532" y="5334000"/>
            <a:ext cx="8370012" cy="969496"/>
          </a:xfrm>
          <a:prstGeom prst="rect">
            <a:avLst/>
          </a:prstGeom>
          <a:solidFill>
            <a:schemeClr val="bg1">
              <a:alpha val="7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9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AGAMA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dianut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oleh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penduduk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 Indonesia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terdiri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atas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 Islam, Kristen,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Katolik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Hindu, Buddha,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Khonghucu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. Dari data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tersebut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juga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diketahui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mayoritas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 agama yang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dianut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penduduk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 Indonesia </a:t>
            </a:r>
            <a:r>
              <a:rPr lang="en-US" sz="1900" dirty="0" err="1">
                <a:latin typeface="Calibri" pitchFamily="34" charset="0"/>
                <a:cs typeface="Calibri" pitchFamily="34" charset="0"/>
              </a:rPr>
              <a:t>adalah</a:t>
            </a:r>
            <a:r>
              <a:rPr lang="en-US" sz="1900" dirty="0">
                <a:latin typeface="Calibri" pitchFamily="34" charset="0"/>
                <a:cs typeface="Calibri" pitchFamily="34" charset="0"/>
              </a:rPr>
              <a:t> agama Islam.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2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12532" y="443561"/>
            <a:ext cx="8370012" cy="677088"/>
          </a:xfrm>
          <a:prstGeom prst="rect">
            <a:avLst/>
          </a:prstGeom>
          <a:solidFill>
            <a:schemeClr val="bg1"/>
          </a:solidFill>
        </p:spPr>
        <p:txBody>
          <a:bodyPr wrap="square" lIns="91418" tIns="45710" rIns="91418" bIns="45710" rtlCol="0">
            <a:spAutoFit/>
          </a:bodyPr>
          <a:lstStyle/>
          <a:p>
            <a:pPr marL="725488" lvl="1" indent="-725488">
              <a:tabLst>
                <a:tab pos="679479" algn="l"/>
              </a:tabLst>
            </a:pPr>
            <a:r>
              <a:rPr lang="sv-SE" sz="3800" b="1" dirty="0" smtClean="0">
                <a:latin typeface="Calibri" pitchFamily="34" charset="0"/>
                <a:cs typeface="Calibri" pitchFamily="34" charset="0"/>
              </a:rPr>
              <a:t>D.  </a:t>
            </a:r>
            <a:r>
              <a:rPr lang="en-US" sz="3800" b="1" dirty="0" smtClean="0">
                <a:latin typeface="Calibri" pitchFamily="34" charset="0"/>
                <a:cs typeface="Calibri" pitchFamily="34" charset="0"/>
              </a:rPr>
              <a:t>KEADAAN PENDUDUK INDONESIA</a:t>
            </a:r>
            <a:endParaRPr lang="en-US" sz="3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67400" y="6148537"/>
            <a:ext cx="24604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hlinkClick r:id="rId4"/>
              </a:rPr>
              <a:t>Sumber</a:t>
            </a:r>
            <a:r>
              <a:rPr lang="en-US" sz="1200" dirty="0">
                <a:hlinkClick r:id="rId4"/>
              </a:rPr>
              <a:t> : belajar.kemdikbud.go.id</a:t>
            </a:r>
            <a:endParaRPr lang="en-US" sz="12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 descr="Image result for konsumsi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193628" y="2651373"/>
            <a:ext cx="4262941" cy="1615827"/>
          </a:xfrm>
          <a:prstGeom prst="rect">
            <a:avLst/>
          </a:prstGeom>
          <a:solidFill>
            <a:schemeClr val="accent5">
              <a:lumMod val="40000"/>
              <a:lumOff val="60000"/>
              <a:alpha val="74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Penduduk</a:t>
            </a:r>
            <a:r>
              <a:rPr lang="en-US" sz="2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usia</a:t>
            </a:r>
            <a:r>
              <a:rPr lang="en-US" sz="2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kerja</a:t>
            </a:r>
            <a:r>
              <a:rPr lang="en-US" sz="2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dibagi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menjadi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dua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golongan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yaitu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angkatan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kerja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bukan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angkatan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kerja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1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pic>
        <p:nvPicPr>
          <p:cNvPr id="14" name="Picture 13" descr="s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275" y="1529690"/>
            <a:ext cx="3302548" cy="433771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04521" y="506625"/>
            <a:ext cx="7752048" cy="6770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725488" lvl="1" indent="-725488">
              <a:tabLst>
                <a:tab pos="679479" algn="l"/>
              </a:tabLst>
            </a:pPr>
            <a:r>
              <a:rPr lang="sv-SE" sz="3800" b="1" dirty="0" smtClean="0">
                <a:latin typeface="Calibri" pitchFamily="34" charset="0"/>
                <a:cs typeface="Calibri" pitchFamily="34" charset="0"/>
              </a:rPr>
              <a:t>D.  </a:t>
            </a:r>
            <a:r>
              <a:rPr lang="en-US" sz="3800" b="1" dirty="0" smtClean="0">
                <a:latin typeface="Calibri" pitchFamily="34" charset="0"/>
                <a:cs typeface="Calibri" pitchFamily="34" charset="0"/>
              </a:rPr>
              <a:t>KEADAAN PENDUDUK INDONESIA</a:t>
            </a:r>
            <a:endParaRPr lang="en-US" sz="3800" b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erkas:View of Naga vill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119" y="-8066"/>
            <a:ext cx="9211250" cy="690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0" name="AutoShape 2" descr="Image result for konsumsi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31095" y="5229761"/>
            <a:ext cx="7927310" cy="1323439"/>
          </a:xfrm>
          <a:prstGeom prst="rect">
            <a:avLst/>
          </a:prstGeom>
          <a:solidFill>
            <a:schemeClr val="accent3">
              <a:lumMod val="20000"/>
              <a:lumOff val="80000"/>
              <a:alpha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Komposisi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penduduk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berdasarkan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letak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geografis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adalah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pengelompokkan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penduduk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berdasarkan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lokasi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tempat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tinggalnya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.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Penduduk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dapat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dibagi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dua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berdasarkan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letak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geografis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yaitu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di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desa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di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kota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en-US" sz="200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2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31095" y="443561"/>
            <a:ext cx="7950296" cy="677088"/>
          </a:xfrm>
          <a:prstGeom prst="rect">
            <a:avLst/>
          </a:prstGeom>
          <a:solidFill>
            <a:schemeClr val="bg1"/>
          </a:solidFill>
        </p:spPr>
        <p:txBody>
          <a:bodyPr wrap="square" lIns="91418" tIns="45710" rIns="91418" bIns="45710" rtlCol="0">
            <a:spAutoFit/>
          </a:bodyPr>
          <a:lstStyle/>
          <a:p>
            <a:pPr marL="725488" lvl="1" indent="-725488">
              <a:tabLst>
                <a:tab pos="679479" algn="l"/>
              </a:tabLst>
            </a:pPr>
            <a:r>
              <a:rPr lang="sv-SE" sz="3800" b="1" dirty="0" smtClean="0">
                <a:latin typeface="Calibri" pitchFamily="34" charset="0"/>
                <a:cs typeface="Calibri" pitchFamily="34" charset="0"/>
              </a:rPr>
              <a:t>D.  </a:t>
            </a:r>
            <a:r>
              <a:rPr lang="en-US" sz="3800" b="1" dirty="0" smtClean="0">
                <a:latin typeface="Calibri" pitchFamily="34" charset="0"/>
                <a:cs typeface="Calibri" pitchFamily="34" charset="0"/>
              </a:rPr>
              <a:t>KEADAAN PENDUDUK INDONESIA</a:t>
            </a:r>
            <a:endParaRPr lang="en-US" sz="3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24600" y="6148537"/>
            <a:ext cx="19062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hlinkClick r:id="rId4"/>
              </a:rPr>
              <a:t>Sumber</a:t>
            </a:r>
            <a:r>
              <a:rPr lang="en-US" sz="1200" dirty="0">
                <a:hlinkClick r:id="rId4"/>
              </a:rPr>
              <a:t> : id.wikipedia.org</a:t>
            </a:r>
            <a:endParaRPr lang="en-US" sz="12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1925\Downloads\Keberagaman suku bangsa dan buday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" t="2935" r="76173" b="50000"/>
          <a:stretch/>
        </p:blipFill>
        <p:spPr bwMode="auto">
          <a:xfrm>
            <a:off x="531954" y="2143126"/>
            <a:ext cx="895614" cy="13716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0" name="AutoShape 2" descr="Image result for konsumsi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31095" y="3701190"/>
            <a:ext cx="7950296" cy="1200329"/>
          </a:xfrm>
          <a:prstGeom prst="rect">
            <a:avLst/>
          </a:prstGeom>
          <a:solidFill>
            <a:schemeClr val="accent5">
              <a:lumMod val="60000"/>
              <a:lumOff val="40000"/>
              <a:alpha val="8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Sebagai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negara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kepulauan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Indonesia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memiliki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beragam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suku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bangsa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.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Berdasarkan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sensus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penduduk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tahun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2010,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diketahui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bahwa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Indonesia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memiliki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1.128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suku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bangsa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2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31095" y="304800"/>
            <a:ext cx="7950296" cy="677088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725488" lvl="1" indent="-725488">
              <a:tabLst>
                <a:tab pos="679479" algn="l"/>
              </a:tabLst>
            </a:pPr>
            <a:r>
              <a:rPr lang="sv-SE" sz="3800" b="1" dirty="0" smtClean="0">
                <a:latin typeface="Calibri" pitchFamily="34" charset="0"/>
                <a:cs typeface="Calibri" pitchFamily="34" charset="0"/>
              </a:rPr>
              <a:t>D.  </a:t>
            </a:r>
            <a:r>
              <a:rPr lang="en-US" sz="3800" b="1" dirty="0" smtClean="0">
                <a:latin typeface="Calibri" pitchFamily="34" charset="0"/>
                <a:cs typeface="Calibri" pitchFamily="34" charset="0"/>
              </a:rPr>
              <a:t>KEADAAN PENDUDUK INDONESIA</a:t>
            </a:r>
            <a:endParaRPr lang="en-US" sz="38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1" name="Picture 2" descr="C:\Users\P1925\Downloads\Keberagaman suku bangsa dan buday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17" t="876" r="52494" b="52059"/>
          <a:stretch/>
        </p:blipFill>
        <p:spPr bwMode="auto">
          <a:xfrm>
            <a:off x="1534758" y="2143126"/>
            <a:ext cx="895614" cy="13716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P1925\Downloads\Keberagaman suku bangsa dan buday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935" r="27911" b="50000"/>
          <a:stretch/>
        </p:blipFill>
        <p:spPr bwMode="auto">
          <a:xfrm>
            <a:off x="2525358" y="2143125"/>
            <a:ext cx="895614" cy="13716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P1925\Downloads\Keberagaman suku bangsa dan buday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91" t="1300" r="420" b="51635"/>
          <a:stretch/>
        </p:blipFill>
        <p:spPr bwMode="auto">
          <a:xfrm>
            <a:off x="3526716" y="2133600"/>
            <a:ext cx="895614" cy="13716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P1925\Downloads\Keberagaman suku bangsa dan buday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5" t="52031" r="75296" b="904"/>
          <a:stretch/>
        </p:blipFill>
        <p:spPr bwMode="auto">
          <a:xfrm>
            <a:off x="4538832" y="2143126"/>
            <a:ext cx="895614" cy="13716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P1925\Downloads\Keberagaman suku bangsa dan buday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1" t="52324" r="50470" b="611"/>
          <a:stretch/>
        </p:blipFill>
        <p:spPr bwMode="auto">
          <a:xfrm>
            <a:off x="5561706" y="2164642"/>
            <a:ext cx="895614" cy="13716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P1925\Downloads\Keberagaman suku bangsa dan buday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44" t="51972" r="25967" b="963"/>
          <a:stretch/>
        </p:blipFill>
        <p:spPr bwMode="auto">
          <a:xfrm>
            <a:off x="6563064" y="2175399"/>
            <a:ext cx="895614" cy="13716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Users\P1925\Downloads\Keberagaman suku bangsa dan buday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09" t="51178" r="2302" b="1757"/>
          <a:stretch/>
        </p:blipFill>
        <p:spPr bwMode="auto">
          <a:xfrm>
            <a:off x="7562586" y="2177192"/>
            <a:ext cx="895614" cy="13716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228600" y="-228600"/>
            <a:ext cx="9677400" cy="6908438"/>
          </a:xfrm>
          <a:prstGeom prst="rect">
            <a:avLst/>
          </a:prstGeom>
          <a:solidFill>
            <a:srgbClr val="A9C9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8370" name="Picture 2" descr="http://www.devicepharm.com/wp-content/uploads/2014/09/Talk-to-Buyers-2.jpg"/>
          <p:cNvPicPr>
            <a:picLocks noChangeAspect="1" noChangeArrowheads="1"/>
          </p:cNvPicPr>
          <p:nvPr/>
        </p:nvPicPr>
        <p:blipFill rotWithShape="1">
          <a:blip r:embed="rId2" cstate="print"/>
          <a:srcRect l="4228" r="8594"/>
          <a:stretch/>
        </p:blipFill>
        <p:spPr bwMode="auto">
          <a:xfrm>
            <a:off x="2077235" y="1676400"/>
            <a:ext cx="4856965" cy="3429000"/>
          </a:xfrm>
          <a:prstGeom prst="rect">
            <a:avLst/>
          </a:prstGeom>
          <a:noFill/>
        </p:spPr>
      </p:pic>
      <p:sp>
        <p:nvSpPr>
          <p:cNvPr id="27650" name="AutoShape 2" descr="Image result for konsumsi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31095" y="5631359"/>
            <a:ext cx="7950296" cy="769441"/>
          </a:xfrm>
          <a:prstGeom prst="rect">
            <a:avLst/>
          </a:prstGeom>
          <a:solidFill>
            <a:schemeClr val="accent3">
              <a:lumMod val="20000"/>
              <a:lumOff val="80000"/>
              <a:alpha val="5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200" dirty="0" err="1">
                <a:latin typeface="Calibri" pitchFamily="34" charset="0"/>
                <a:cs typeface="Calibri" pitchFamily="34" charset="0"/>
              </a:rPr>
              <a:t>Ada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dua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bahasa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digunakan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Indonesia,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yaitu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bahasa</a:t>
            </a:r>
            <a:r>
              <a:rPr lang="en-US" sz="2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daerah</a:t>
            </a:r>
            <a:r>
              <a:rPr lang="en-US" sz="2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bahasa</a:t>
            </a:r>
            <a:r>
              <a:rPr lang="en-US" sz="2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Indonesia.</a:t>
            </a:r>
          </a:p>
        </p:txBody>
      </p:sp>
      <p:grpSp>
        <p:nvGrpSpPr>
          <p:cNvPr id="3" name="Group 7"/>
          <p:cNvGrpSpPr/>
          <p:nvPr/>
        </p:nvGrpSpPr>
        <p:grpSpPr>
          <a:xfrm>
            <a:off x="-90343" y="5915022"/>
            <a:ext cx="9193172" cy="1055428"/>
            <a:chOff x="-36895" y="14307174"/>
            <a:chExt cx="21144295" cy="2533026"/>
          </a:xfrm>
        </p:grpSpPr>
        <p:pic>
          <p:nvPicPr>
            <p:cNvPr id="12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31095" y="443561"/>
            <a:ext cx="7950296" cy="677088"/>
          </a:xfrm>
          <a:prstGeom prst="rect">
            <a:avLst/>
          </a:prstGeom>
          <a:solidFill>
            <a:schemeClr val="accent5">
              <a:lumMod val="20000"/>
              <a:lumOff val="80000"/>
              <a:alpha val="83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725488" lvl="1" indent="-725488">
              <a:tabLst>
                <a:tab pos="679479" algn="l"/>
              </a:tabLst>
            </a:pPr>
            <a:r>
              <a:rPr lang="sv-SE" sz="3800" b="1" dirty="0" smtClean="0">
                <a:latin typeface="Calibri" pitchFamily="34" charset="0"/>
                <a:cs typeface="Calibri" pitchFamily="34" charset="0"/>
              </a:rPr>
              <a:t>D.  </a:t>
            </a:r>
            <a:r>
              <a:rPr lang="en-US" sz="3800" b="1" dirty="0" smtClean="0">
                <a:latin typeface="Calibri" pitchFamily="34" charset="0"/>
                <a:cs typeface="Calibri" pitchFamily="34" charset="0"/>
              </a:rPr>
              <a:t>KEADAAN PENDUDUK INDONESIA</a:t>
            </a:r>
            <a:endParaRPr lang="en-US" sz="3800" b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 descr="Image result for konsumsi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2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pic>
        <p:nvPicPr>
          <p:cNvPr id="11" name="Picture 2" descr="Image result for off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074" y="925871"/>
            <a:ext cx="7465205" cy="536561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2209800" y="2057400"/>
            <a:ext cx="4343400" cy="3086395"/>
          </a:xfrm>
          <a:prstGeom prst="rect">
            <a:avLst/>
          </a:prstGeom>
          <a:noFill/>
        </p:spPr>
        <p:txBody>
          <a:bodyPr wrap="square" lIns="39027" tIns="19513" rIns="39027" bIns="1951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b="1" dirty="0">
                <a:latin typeface="Calibri" pitchFamily="34" charset="0"/>
                <a:cs typeface="Calibri" pitchFamily="34" charset="0"/>
              </a:rPr>
              <a:t>KEBERAGAMAN BUDAYA 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Indonesia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sendiri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secara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umum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dapat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kita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lihat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dari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beragamnya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rumah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adat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pakaian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adat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jenis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tarian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pertunjukan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seni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upacara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adat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budaya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ada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Indonesia.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1095" y="443561"/>
            <a:ext cx="7950296" cy="6770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725488" lvl="1" indent="-725488">
              <a:tabLst>
                <a:tab pos="679479" algn="l"/>
              </a:tabLst>
            </a:pPr>
            <a:r>
              <a:rPr lang="sv-SE" sz="3800" b="1" dirty="0" smtClean="0">
                <a:latin typeface="Calibri" pitchFamily="34" charset="0"/>
                <a:cs typeface="Calibri" pitchFamily="34" charset="0"/>
              </a:rPr>
              <a:t>D.  </a:t>
            </a:r>
            <a:r>
              <a:rPr lang="en-US" sz="3800" b="1" dirty="0" smtClean="0">
                <a:latin typeface="Calibri" pitchFamily="34" charset="0"/>
                <a:cs typeface="Calibri" pitchFamily="34" charset="0"/>
              </a:rPr>
              <a:t>KEADAAN PENDUDUK INDONESIA</a:t>
            </a:r>
            <a:endParaRPr lang="en-US" sz="3800" b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1709678"/>
            <a:ext cx="4952999" cy="286232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RUANG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adalah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wadah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meliputi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ruang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darat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ruang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laut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ruang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udara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termasuk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ruang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di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dalam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bumi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sebagai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satu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kesatuan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wilayah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tempat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manusia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makhluk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lain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hidup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melakukan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kegiatan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memelihara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kelangsungan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hidupnya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9600" y="457200"/>
            <a:ext cx="7924800" cy="9540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585399" lvl="1" indent="-585399">
              <a:buFont typeface="+mj-lt"/>
              <a:buAutoNum type="alphaUcPeriod"/>
              <a:tabLst>
                <a:tab pos="679479" algn="l"/>
              </a:tabLst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KONEKTIVITAS ANTARRUANG DAN ANTARWAKTU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2" name="Picture 11" descr="ss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421309"/>
            <a:ext cx="2971800" cy="3903292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Image result"/>
          <p:cNvPicPr>
            <a:picLocks noChangeAspect="1" noChangeArrowheads="1"/>
          </p:cNvPicPr>
          <p:nvPr/>
        </p:nvPicPr>
        <p:blipFill rotWithShape="1">
          <a:blip r:embed="rId2" cstate="print"/>
          <a:srcRect l="5670" t="8425" r="3028" b="7069"/>
          <a:stretch/>
        </p:blipFill>
        <p:spPr bwMode="auto">
          <a:xfrm>
            <a:off x="1005839" y="1143000"/>
            <a:ext cx="7147561" cy="4057504"/>
          </a:xfrm>
          <a:prstGeom prst="rect">
            <a:avLst/>
          </a:prstGeom>
          <a:noFill/>
          <a:effectLst/>
        </p:spPr>
      </p:pic>
      <p:sp>
        <p:nvSpPr>
          <p:cNvPr id="27650" name="AutoShape 2" descr="Image result for konsumsi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6" name="AutoShape 2" descr="Image result for online shop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18626" y="5229761"/>
            <a:ext cx="7862765" cy="1323439"/>
          </a:xfrm>
          <a:prstGeom prst="rect">
            <a:avLst/>
          </a:prstGeom>
          <a:solidFill>
            <a:schemeClr val="accent3">
              <a:lumMod val="20000"/>
              <a:lumOff val="80000"/>
              <a:alpha val="7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  <a:cs typeface="Calibri" pitchFamily="34" charset="0"/>
              </a:rPr>
              <a:t>Wilayah Indonesia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merupakan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pertemuan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dari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dua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deretan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pegunungan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lipatan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muda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dunia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yakni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rangkaian</a:t>
            </a:r>
            <a:r>
              <a:rPr lang="en-US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Sirkum</a:t>
            </a:r>
            <a:r>
              <a:rPr lang="en-US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Pasifik</a:t>
            </a:r>
            <a:r>
              <a:rPr lang="en-US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dan</a:t>
            </a:r>
            <a:r>
              <a:rPr lang="en-US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rangkaian</a:t>
            </a:r>
            <a:r>
              <a:rPr lang="en-US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Sirkum</a:t>
            </a:r>
            <a:r>
              <a:rPr lang="en-US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Mediterania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algn="ctr"/>
            <a:endParaRPr lang="en-US" sz="20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6082" name="AutoShape 2" descr="Image result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86" name="AutoShape 6" descr="Image result for online shopping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3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31095" y="427795"/>
            <a:ext cx="7950296" cy="6770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725488" lvl="1" indent="-725488">
              <a:tabLst>
                <a:tab pos="679479" algn="l"/>
              </a:tabLst>
            </a:pPr>
            <a:r>
              <a:rPr lang="sv-SE" sz="3800" b="1" dirty="0">
                <a:latin typeface="Calibri" pitchFamily="34" charset="0"/>
                <a:cs typeface="Calibri" pitchFamily="34" charset="0"/>
              </a:rPr>
              <a:t>E</a:t>
            </a:r>
            <a:r>
              <a:rPr lang="sv-SE" sz="3800" b="1" dirty="0" smtClean="0">
                <a:latin typeface="Calibri" pitchFamily="34" charset="0"/>
                <a:cs typeface="Calibri" pitchFamily="34" charset="0"/>
              </a:rPr>
              <a:t>.  </a:t>
            </a:r>
            <a:r>
              <a:rPr lang="en-US" sz="3800" b="1" dirty="0" smtClean="0">
                <a:latin typeface="Calibri" pitchFamily="34" charset="0"/>
                <a:cs typeface="Calibri" pitchFamily="34" charset="0"/>
              </a:rPr>
              <a:t>KEADAAN ALAM INDONESIA</a:t>
            </a:r>
            <a:endParaRPr lang="en-US" sz="3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83461" y="6139567"/>
            <a:ext cx="1957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hlinkClick r:id="rId4"/>
              </a:rPr>
              <a:t>Sumber</a:t>
            </a:r>
            <a:r>
              <a:rPr lang="en-US" sz="1200" dirty="0">
                <a:hlinkClick r:id="rId4"/>
              </a:rPr>
              <a:t> : en.wikipedia.org</a:t>
            </a:r>
            <a:endParaRPr lang="en-US" sz="12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Image result"/>
          <p:cNvPicPr>
            <a:picLocks noChangeAspect="1" noChangeArrowheads="1"/>
          </p:cNvPicPr>
          <p:nvPr/>
        </p:nvPicPr>
        <p:blipFill rotWithShape="1">
          <a:blip r:embed="rId2" cstate="print"/>
          <a:srcRect l="4891" t="17466" r="8284"/>
          <a:stretch/>
        </p:blipFill>
        <p:spPr bwMode="auto">
          <a:xfrm>
            <a:off x="2133600" y="1575137"/>
            <a:ext cx="4707750" cy="28956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7650" name="AutoShape 2" descr="Image result for konsumsi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6" name="AutoShape 2" descr="Image result for online shop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133600" y="4699337"/>
            <a:ext cx="4707750" cy="1015663"/>
          </a:xfrm>
          <a:prstGeom prst="rect">
            <a:avLst/>
          </a:prstGeom>
          <a:solidFill>
            <a:schemeClr val="accent3">
              <a:lumMod val="20000"/>
              <a:lumOff val="80000"/>
              <a:alpha val="83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itchFamily="34" charset="0"/>
                <a:cs typeface="Calibri" pitchFamily="34" charset="0"/>
              </a:rPr>
              <a:t>Indonesia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terletak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di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antara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dua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paparan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besar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yaitu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Paparan</a:t>
            </a:r>
            <a:r>
              <a:rPr lang="en-US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Sunda</a:t>
            </a:r>
            <a:r>
              <a:rPr lang="en-US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Paparan</a:t>
            </a:r>
            <a:r>
              <a:rPr lang="en-US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Sahul</a:t>
            </a:r>
            <a:r>
              <a:rPr lang="en-US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46082" name="AutoShape 2" descr="Image result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86" name="AutoShape 6" descr="Image result for online shopping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11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3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31095" y="427795"/>
            <a:ext cx="7950296" cy="677088"/>
          </a:xfrm>
          <a:prstGeom prst="rect">
            <a:avLst/>
          </a:prstGeom>
          <a:solidFill>
            <a:schemeClr val="accent5">
              <a:lumMod val="20000"/>
              <a:lumOff val="80000"/>
              <a:alpha val="72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725488" lvl="1" indent="-725488">
              <a:tabLst>
                <a:tab pos="679479" algn="l"/>
              </a:tabLst>
            </a:pPr>
            <a:r>
              <a:rPr lang="sv-SE" sz="3800" b="1" dirty="0">
                <a:latin typeface="Calibri" pitchFamily="34" charset="0"/>
                <a:cs typeface="Calibri" pitchFamily="34" charset="0"/>
              </a:rPr>
              <a:t>E</a:t>
            </a:r>
            <a:r>
              <a:rPr lang="sv-SE" sz="3800" b="1" dirty="0" smtClean="0">
                <a:latin typeface="Calibri" pitchFamily="34" charset="0"/>
                <a:cs typeface="Calibri" pitchFamily="34" charset="0"/>
              </a:rPr>
              <a:t>.  </a:t>
            </a:r>
            <a:r>
              <a:rPr lang="en-US" sz="3800" b="1" dirty="0" smtClean="0">
                <a:latin typeface="Calibri" pitchFamily="34" charset="0"/>
                <a:cs typeface="Calibri" pitchFamily="34" charset="0"/>
              </a:rPr>
              <a:t>KEADAAN ALAM INDONESIA</a:t>
            </a:r>
            <a:endParaRPr lang="en-US" sz="3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53316" y="6155581"/>
            <a:ext cx="19062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hlinkClick r:id="rId4"/>
              </a:rPr>
              <a:t>Sumber</a:t>
            </a:r>
            <a:r>
              <a:rPr lang="en-US" sz="1200" dirty="0">
                <a:hlinkClick r:id="rId4"/>
              </a:rPr>
              <a:t> : id.wikipedia.org</a:t>
            </a:r>
            <a:endParaRPr lang="en-US" sz="12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 descr="Image result for konsumsi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6" name="AutoShape 2" descr="Image result for online shop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82" name="AutoShape 2" descr="Image result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86" name="AutoShape 6" descr="Image result for online shopping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11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3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066800" y="1752600"/>
            <a:ext cx="7086600" cy="3740150"/>
            <a:chOff x="1219200" y="1898650"/>
            <a:chExt cx="6626088" cy="3282950"/>
          </a:xfrm>
        </p:grpSpPr>
        <p:sp>
          <p:nvSpPr>
            <p:cNvPr id="20" name="TextBox 19"/>
            <p:cNvSpPr txBox="1"/>
            <p:nvPr/>
          </p:nvSpPr>
          <p:spPr>
            <a:xfrm>
              <a:off x="3107636" y="1898650"/>
              <a:ext cx="2837246" cy="923330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700" b="1" dirty="0" smtClean="0">
                  <a:latin typeface="Calibri" pitchFamily="34" charset="0"/>
                  <a:cs typeface="Calibri" pitchFamily="34" charset="0"/>
                </a:rPr>
                <a:t>RELIEF </a:t>
              </a:r>
            </a:p>
            <a:p>
              <a:pPr algn="ctr"/>
              <a:r>
                <a:rPr lang="en-US" sz="2700" b="1" dirty="0" smtClean="0">
                  <a:latin typeface="Calibri" pitchFamily="34" charset="0"/>
                  <a:cs typeface="Calibri" pitchFamily="34" charset="0"/>
                </a:rPr>
                <a:t>MUKA BUMI</a:t>
              </a:r>
              <a:endParaRPr lang="sv-SE" sz="27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219200" y="4070350"/>
              <a:ext cx="1888435" cy="1111250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39027" tIns="19513" rIns="39027" bIns="19513" rtlCol="0" anchor="ctr"/>
            <a:lstStyle/>
            <a:p>
              <a:pPr algn="ctr"/>
              <a:r>
                <a:rPr lang="en-US" sz="2200" dirty="0">
                  <a:latin typeface="Calibri" pitchFamily="34" charset="0"/>
                  <a:cs typeface="Calibri" pitchFamily="34" charset="0"/>
                </a:rPr>
                <a:t>Wilayah </a:t>
              </a:r>
            </a:p>
            <a:p>
              <a:pPr algn="ctr"/>
              <a:r>
                <a:rPr lang="en-US" sz="2200" dirty="0" err="1">
                  <a:latin typeface="Calibri" pitchFamily="34" charset="0"/>
                  <a:cs typeface="Calibri" pitchFamily="34" charset="0"/>
                </a:rPr>
                <a:t>bagian</a:t>
              </a:r>
              <a:r>
                <a:rPr lang="en-US" sz="22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200" dirty="0" err="1">
                  <a:latin typeface="Calibri" pitchFamily="34" charset="0"/>
                  <a:cs typeface="Calibri" pitchFamily="34" charset="0"/>
                </a:rPr>
                <a:t>barat</a:t>
              </a:r>
              <a:endParaRPr lang="en-US" sz="22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571461" y="4070350"/>
              <a:ext cx="1919495" cy="1111250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39027" tIns="19513" rIns="39027" bIns="19513" rtlCol="0" anchor="ctr"/>
            <a:lstStyle/>
            <a:p>
              <a:pPr algn="ctr"/>
              <a:r>
                <a:rPr lang="en-US" sz="2200" dirty="0">
                  <a:latin typeface="Calibri" pitchFamily="34" charset="0"/>
                  <a:cs typeface="Calibri" pitchFamily="34" charset="0"/>
                </a:rPr>
                <a:t>Wilayah </a:t>
              </a:r>
            </a:p>
            <a:p>
              <a:pPr algn="ctr"/>
              <a:r>
                <a:rPr lang="en-US" sz="2200" dirty="0" err="1">
                  <a:latin typeface="Calibri" pitchFamily="34" charset="0"/>
                  <a:cs typeface="Calibri" pitchFamily="34" charset="0"/>
                </a:rPr>
                <a:t>bagian</a:t>
              </a:r>
              <a:r>
                <a:rPr lang="en-US" sz="22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200" dirty="0" err="1">
                  <a:latin typeface="Calibri" pitchFamily="34" charset="0"/>
                  <a:cs typeface="Calibri" pitchFamily="34" charset="0"/>
                </a:rPr>
                <a:t>tengah</a:t>
              </a:r>
              <a:endParaRPr lang="en-US" sz="22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23" name="Straight Connector 22"/>
            <p:cNvCxnSpPr>
              <a:endCxn id="21" idx="0"/>
            </p:cNvCxnSpPr>
            <p:nvPr/>
          </p:nvCxnSpPr>
          <p:spPr>
            <a:xfrm flipH="1">
              <a:off x="2163418" y="2895600"/>
              <a:ext cx="2368826" cy="1174750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4" name="Straight Connector 23"/>
            <p:cNvCxnSpPr>
              <a:endCxn id="22" idx="0"/>
            </p:cNvCxnSpPr>
            <p:nvPr/>
          </p:nvCxnSpPr>
          <p:spPr>
            <a:xfrm flipH="1">
              <a:off x="4531209" y="2895600"/>
              <a:ext cx="1035" cy="1174750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sp>
          <p:nvSpPr>
            <p:cNvPr id="25" name="Rectangle 24"/>
            <p:cNvSpPr/>
            <p:nvPr/>
          </p:nvSpPr>
          <p:spPr>
            <a:xfrm>
              <a:off x="5956853" y="4070350"/>
              <a:ext cx="1888435" cy="1111250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39027" tIns="19513" rIns="39027" bIns="19513" rtlCol="0" anchor="ctr"/>
            <a:lstStyle/>
            <a:p>
              <a:pPr algn="ctr"/>
              <a:r>
                <a:rPr lang="en-US" sz="2200" dirty="0">
                  <a:latin typeface="Calibri" pitchFamily="34" charset="0"/>
                  <a:cs typeface="Calibri" pitchFamily="34" charset="0"/>
                </a:rPr>
                <a:t>Wilayah </a:t>
              </a:r>
            </a:p>
            <a:p>
              <a:pPr algn="ctr"/>
              <a:r>
                <a:rPr lang="en-US" sz="2200" dirty="0" err="1">
                  <a:latin typeface="Calibri" pitchFamily="34" charset="0"/>
                  <a:cs typeface="Calibri" pitchFamily="34" charset="0"/>
                </a:rPr>
                <a:t>bagian</a:t>
              </a:r>
              <a:r>
                <a:rPr lang="en-US" sz="22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200" dirty="0" err="1">
                  <a:latin typeface="Calibri" pitchFamily="34" charset="0"/>
                  <a:cs typeface="Calibri" pitchFamily="34" charset="0"/>
                </a:rPr>
                <a:t>timur</a:t>
              </a:r>
              <a:endParaRPr lang="en-US" sz="22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26" name="Straight Connector 25"/>
            <p:cNvCxnSpPr>
              <a:endCxn id="25" idx="0"/>
            </p:cNvCxnSpPr>
            <p:nvPr/>
          </p:nvCxnSpPr>
          <p:spPr>
            <a:xfrm>
              <a:off x="4532244" y="2895600"/>
              <a:ext cx="2368826" cy="1174750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584104" y="618312"/>
            <a:ext cx="7950296" cy="677088"/>
          </a:xfrm>
          <a:prstGeom prst="rect">
            <a:avLst/>
          </a:prstGeom>
          <a:solidFill>
            <a:schemeClr val="accent5">
              <a:lumMod val="20000"/>
              <a:lumOff val="80000"/>
              <a:alpha val="72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725488" lvl="1" indent="-725488">
              <a:tabLst>
                <a:tab pos="679479" algn="l"/>
              </a:tabLst>
            </a:pPr>
            <a:r>
              <a:rPr lang="sv-SE" sz="3800" b="1" dirty="0">
                <a:latin typeface="Calibri" pitchFamily="34" charset="0"/>
                <a:cs typeface="Calibri" pitchFamily="34" charset="0"/>
              </a:rPr>
              <a:t>E</a:t>
            </a:r>
            <a:r>
              <a:rPr lang="sv-SE" sz="3800" b="1" dirty="0" smtClean="0">
                <a:latin typeface="Calibri" pitchFamily="34" charset="0"/>
                <a:cs typeface="Calibri" pitchFamily="34" charset="0"/>
              </a:rPr>
              <a:t>.  </a:t>
            </a:r>
            <a:r>
              <a:rPr lang="en-US" sz="3800" b="1" dirty="0" smtClean="0">
                <a:latin typeface="Calibri" pitchFamily="34" charset="0"/>
                <a:cs typeface="Calibri" pitchFamily="34" charset="0"/>
              </a:rPr>
              <a:t>KEADAAN ALAM INDONESIA</a:t>
            </a:r>
            <a:endParaRPr lang="en-US" sz="3800" b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 descr="Image result for konsumsi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6" name="AutoShape 2" descr="Image result for online shop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82" name="AutoShape 2" descr="Image result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86" name="AutoShape 6" descr="Image result for online shopping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1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3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838200" y="1873250"/>
            <a:ext cx="7181651" cy="3460750"/>
            <a:chOff x="1292087" y="2032000"/>
            <a:chExt cx="6626087" cy="3079750"/>
          </a:xfrm>
        </p:grpSpPr>
        <p:sp>
          <p:nvSpPr>
            <p:cNvPr id="18" name="TextBox 17"/>
            <p:cNvSpPr txBox="1"/>
            <p:nvPr/>
          </p:nvSpPr>
          <p:spPr>
            <a:xfrm>
              <a:off x="3180522" y="2032000"/>
              <a:ext cx="2837246" cy="769441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 smtClean="0">
                  <a:latin typeface="Calibri" pitchFamily="34" charset="0"/>
                  <a:cs typeface="Calibri" pitchFamily="34" charset="0"/>
                </a:rPr>
                <a:t>IKLIM </a:t>
              </a:r>
            </a:p>
            <a:p>
              <a:pPr algn="ctr"/>
              <a:r>
                <a:rPr lang="en-US" sz="2200" b="1" dirty="0" smtClean="0">
                  <a:latin typeface="Calibri" pitchFamily="34" charset="0"/>
                  <a:cs typeface="Calibri" pitchFamily="34" charset="0"/>
                </a:rPr>
                <a:t>DI INDONESIA</a:t>
              </a:r>
              <a:endParaRPr lang="sv-SE" sz="2200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292087" y="4000500"/>
              <a:ext cx="1888435" cy="1111250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39027" tIns="19513" rIns="39027" bIns="19513" rtlCol="0" anchor="ctr"/>
            <a:lstStyle/>
            <a:p>
              <a:pPr algn="ctr"/>
              <a:r>
                <a:rPr lang="en-US" sz="2200" dirty="0" err="1">
                  <a:latin typeface="Calibri" pitchFamily="34" charset="0"/>
                  <a:cs typeface="Calibri" pitchFamily="34" charset="0"/>
                </a:rPr>
                <a:t>Iklim</a:t>
              </a:r>
              <a:r>
                <a:rPr lang="en-US" sz="22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200" dirty="0" err="1">
                  <a:latin typeface="Calibri" pitchFamily="34" charset="0"/>
                  <a:cs typeface="Calibri" pitchFamily="34" charset="0"/>
                </a:rPr>
                <a:t>musim</a:t>
              </a:r>
              <a:endParaRPr lang="en-US" sz="22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644348" y="4000500"/>
              <a:ext cx="1919495" cy="1111250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39027" tIns="19513" rIns="39027" bIns="19513" rtlCol="0" anchor="ctr"/>
            <a:lstStyle/>
            <a:p>
              <a:pPr algn="ctr"/>
              <a:r>
                <a:rPr lang="en-US" sz="2200" dirty="0" err="1">
                  <a:latin typeface="Calibri" pitchFamily="34" charset="0"/>
                  <a:cs typeface="Calibri" pitchFamily="34" charset="0"/>
                </a:rPr>
                <a:t>Iklim</a:t>
              </a:r>
              <a:r>
                <a:rPr lang="en-US" sz="22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200" dirty="0" err="1">
                  <a:latin typeface="Calibri" pitchFamily="34" charset="0"/>
                  <a:cs typeface="Calibri" pitchFamily="34" charset="0"/>
                </a:rPr>
                <a:t>tropika</a:t>
              </a:r>
              <a:endParaRPr lang="en-US" sz="22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21" name="Straight Connector 20"/>
            <p:cNvCxnSpPr>
              <a:endCxn id="19" idx="0"/>
            </p:cNvCxnSpPr>
            <p:nvPr/>
          </p:nvCxnSpPr>
          <p:spPr>
            <a:xfrm flipH="1">
              <a:off x="2236304" y="2825750"/>
              <a:ext cx="2368826" cy="1174750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22" name="Straight Connector 21"/>
            <p:cNvCxnSpPr>
              <a:endCxn id="20" idx="0"/>
            </p:cNvCxnSpPr>
            <p:nvPr/>
          </p:nvCxnSpPr>
          <p:spPr>
            <a:xfrm flipH="1">
              <a:off x="4604096" y="2825750"/>
              <a:ext cx="1035" cy="1174750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6029739" y="4000500"/>
              <a:ext cx="1888435" cy="1111250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39027" tIns="19513" rIns="39027" bIns="19513" rtlCol="0" anchor="ctr"/>
            <a:lstStyle/>
            <a:p>
              <a:pPr algn="ctr"/>
              <a:r>
                <a:rPr lang="pt-BR" sz="2200" dirty="0">
                  <a:latin typeface="Calibri" pitchFamily="34" charset="0"/>
                  <a:cs typeface="Calibri" pitchFamily="34" charset="0"/>
                </a:rPr>
                <a:t>Iklim laut</a:t>
              </a:r>
              <a:endParaRPr lang="en-US" sz="22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24" name="Straight Connector 23"/>
            <p:cNvCxnSpPr>
              <a:endCxn id="23" idx="0"/>
            </p:cNvCxnSpPr>
            <p:nvPr/>
          </p:nvCxnSpPr>
          <p:spPr>
            <a:xfrm>
              <a:off x="4605130" y="2825750"/>
              <a:ext cx="2368826" cy="1174750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531095" y="475093"/>
            <a:ext cx="7950296" cy="677088"/>
          </a:xfrm>
          <a:prstGeom prst="rect">
            <a:avLst/>
          </a:prstGeom>
          <a:solidFill>
            <a:schemeClr val="accent5">
              <a:lumMod val="20000"/>
              <a:lumOff val="80000"/>
              <a:alpha val="72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725488" lvl="1" indent="-725488">
              <a:tabLst>
                <a:tab pos="679479" algn="l"/>
              </a:tabLst>
            </a:pPr>
            <a:r>
              <a:rPr lang="sv-SE" sz="3800" b="1" dirty="0">
                <a:latin typeface="Calibri" pitchFamily="34" charset="0"/>
                <a:cs typeface="Calibri" pitchFamily="34" charset="0"/>
              </a:rPr>
              <a:t>E</a:t>
            </a:r>
            <a:r>
              <a:rPr lang="sv-SE" sz="3800" b="1" dirty="0" smtClean="0">
                <a:latin typeface="Calibri" pitchFamily="34" charset="0"/>
                <a:cs typeface="Calibri" pitchFamily="34" charset="0"/>
              </a:rPr>
              <a:t>.  </a:t>
            </a:r>
            <a:r>
              <a:rPr lang="en-US" sz="3800" b="1" dirty="0" smtClean="0">
                <a:latin typeface="Calibri" pitchFamily="34" charset="0"/>
                <a:cs typeface="Calibri" pitchFamily="34" charset="0"/>
              </a:rPr>
              <a:t>KEADAAN ALAM INDONESIA</a:t>
            </a:r>
            <a:endParaRPr lang="en-US" sz="3800" b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Bunga, Merah Muda, Indonesia, Flower, Flora, Beautiful"/>
          <p:cNvPicPr>
            <a:picLocks noChangeAspect="1" noChangeArrowheads="1"/>
          </p:cNvPicPr>
          <p:nvPr/>
        </p:nvPicPr>
        <p:blipFill rotWithShape="1">
          <a:blip r:embed="rId2" cstate="print"/>
          <a:srcRect l="15437" r="1"/>
          <a:stretch/>
        </p:blipFill>
        <p:spPr bwMode="auto">
          <a:xfrm>
            <a:off x="-15766" y="-82008"/>
            <a:ext cx="9156832" cy="6918193"/>
          </a:xfrm>
          <a:prstGeom prst="rect">
            <a:avLst/>
          </a:prstGeom>
          <a:noFill/>
        </p:spPr>
      </p:pic>
      <p:sp>
        <p:nvSpPr>
          <p:cNvPr id="27650" name="AutoShape 2" descr="Image result for konsumsi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6" name="AutoShape 2" descr="Image result for online shop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82" name="AutoShape 2" descr="Image result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86" name="AutoShape 6" descr="Image result for online shopping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07904" y="5292804"/>
            <a:ext cx="7950296" cy="1323439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err="1">
                <a:latin typeface="Calibri" pitchFamily="34" charset="0"/>
                <a:cs typeface="Calibri" pitchFamily="34" charset="0"/>
              </a:rPr>
              <a:t>Berdasarkan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pendekatan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biogeografi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(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keterkaitan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antara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tipe-tipe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makhluk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hidup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dengan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suatu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wilayah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),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kekayaan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hayati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Indonesia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dibagi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atas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dua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kelompok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yaitu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Indo Malayan </a:t>
            </a:r>
            <a:r>
              <a:rPr lang="en-US" sz="20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 Indo Australian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en-US" sz="2000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" name="Group 11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3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07904" y="465912"/>
            <a:ext cx="7950296" cy="677088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725488" lvl="1" indent="-725488">
              <a:tabLst>
                <a:tab pos="679479" algn="l"/>
              </a:tabLst>
            </a:pPr>
            <a:r>
              <a:rPr lang="sv-SE" sz="3800" b="1" dirty="0">
                <a:latin typeface="Calibri" pitchFamily="34" charset="0"/>
                <a:cs typeface="Calibri" pitchFamily="34" charset="0"/>
              </a:rPr>
              <a:t>E</a:t>
            </a:r>
            <a:r>
              <a:rPr lang="sv-SE" sz="3800" b="1" dirty="0" smtClean="0">
                <a:latin typeface="Calibri" pitchFamily="34" charset="0"/>
                <a:cs typeface="Calibri" pitchFamily="34" charset="0"/>
              </a:rPr>
              <a:t>.  </a:t>
            </a:r>
            <a:r>
              <a:rPr lang="en-US" sz="3800" b="1" dirty="0" smtClean="0">
                <a:latin typeface="Calibri" pitchFamily="34" charset="0"/>
                <a:cs typeface="Calibri" pitchFamily="34" charset="0"/>
              </a:rPr>
              <a:t>KEADAAN ALAM INDONESIA</a:t>
            </a:r>
            <a:endParaRPr lang="en-US" sz="3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1200" y="6148537"/>
            <a:ext cx="24607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hlinkClick r:id="rId4"/>
              </a:rPr>
              <a:t>Sumber</a:t>
            </a:r>
            <a:r>
              <a:rPr lang="en-US" sz="1200" dirty="0">
                <a:hlinkClick r:id="rId4"/>
              </a:rPr>
              <a:t> : astama81, pixabay.com</a:t>
            </a:r>
            <a:endParaRPr lang="en-US" sz="12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erkas:Royal Bengal Tiger at New Delh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79"/>
          <a:stretch/>
        </p:blipFill>
        <p:spPr bwMode="auto">
          <a:xfrm>
            <a:off x="-275" y="3307"/>
            <a:ext cx="9144000" cy="6554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0" name="AutoShape 2" descr="Image result for konsumsi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6" name="AutoShape 2" descr="Image result for online shop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82" name="AutoShape 2" descr="Image result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86" name="AutoShape 6" descr="Image result for online shopping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10532" y="1238041"/>
            <a:ext cx="3223268" cy="1446550"/>
          </a:xfrm>
          <a:prstGeom prst="rect">
            <a:avLst/>
          </a:prstGeom>
          <a:solidFill>
            <a:schemeClr val="bg1">
              <a:alpha val="81000"/>
            </a:schemeClr>
          </a:solidFill>
        </p:spPr>
        <p:txBody>
          <a:bodyPr wrap="square" rtlCol="0">
            <a:spAutoFit/>
          </a:bodyPr>
          <a:lstStyle/>
          <a:p>
            <a:r>
              <a:rPr lang="fi-FI" sz="2200" dirty="0">
                <a:latin typeface="Calibri" pitchFamily="34" charset="0"/>
                <a:cs typeface="Calibri" pitchFamily="34" charset="0"/>
              </a:rPr>
              <a:t>Berikut tiga kelompok fauna yaitu </a:t>
            </a:r>
            <a:r>
              <a:rPr lang="fi-FI" sz="2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Fauna Asiatis </a:t>
            </a:r>
            <a:r>
              <a:rPr lang="en-US" sz="2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Fauna </a:t>
            </a:r>
            <a:r>
              <a:rPr lang="en-US" sz="22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Australiatis</a:t>
            </a:r>
            <a:r>
              <a:rPr lang="en-US" sz="2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, Fauna </a:t>
            </a:r>
            <a:r>
              <a:rPr lang="en-US" sz="22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Peralihan</a:t>
            </a:r>
            <a:r>
              <a:rPr lang="en-US" sz="2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</a:t>
            </a:r>
          </a:p>
        </p:txBody>
      </p:sp>
      <p:grpSp>
        <p:nvGrpSpPr>
          <p:cNvPr id="3" name="Group 11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3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07904" y="381000"/>
            <a:ext cx="7950296" cy="677088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725488" lvl="1" indent="-725488">
              <a:tabLst>
                <a:tab pos="679479" algn="l"/>
              </a:tabLst>
            </a:pPr>
            <a:r>
              <a:rPr lang="sv-SE" sz="3800" b="1" dirty="0">
                <a:latin typeface="Calibri" pitchFamily="34" charset="0"/>
                <a:cs typeface="Calibri" pitchFamily="34" charset="0"/>
              </a:rPr>
              <a:t>E</a:t>
            </a:r>
            <a:r>
              <a:rPr lang="sv-SE" sz="3800" b="1" dirty="0" smtClean="0">
                <a:latin typeface="Calibri" pitchFamily="34" charset="0"/>
                <a:cs typeface="Calibri" pitchFamily="34" charset="0"/>
              </a:rPr>
              <a:t>.  </a:t>
            </a:r>
            <a:r>
              <a:rPr lang="en-US" sz="3800" b="1" dirty="0" smtClean="0">
                <a:latin typeface="Calibri" pitchFamily="34" charset="0"/>
                <a:cs typeface="Calibri" pitchFamily="34" charset="0"/>
              </a:rPr>
              <a:t>KEADAAN ALAM INDONESIA</a:t>
            </a:r>
            <a:endParaRPr lang="en-US" sz="3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24600" y="6148536"/>
            <a:ext cx="1906291" cy="276999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hlinkClick r:id="rId4"/>
              </a:rPr>
              <a:t>Sumber</a:t>
            </a:r>
            <a:r>
              <a:rPr lang="en-US" sz="1200" dirty="0">
                <a:hlinkClick r:id="rId4"/>
              </a:rPr>
              <a:t> : id.wikipedia.org</a:t>
            </a:r>
            <a:endParaRPr lang="en-US" sz="12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86664" y="533400"/>
            <a:ext cx="8060988" cy="64631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585399" lvl="1" indent="-585399">
              <a:tabLst>
                <a:tab pos="679479" algn="l"/>
              </a:tabLst>
            </a:pP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F.  DAMPAK INTERAKSI ANTARRUANG</a:t>
            </a:r>
            <a:endParaRPr lang="en-US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650" name="AutoShape 2" descr="Image result for konsumsi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6" name="AutoShape 2" descr="Image result for online shop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82" name="AutoShape 2" descr="Image result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86" name="AutoShape 6" descr="Image result for online shopping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343400" y="1433185"/>
            <a:ext cx="4090935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Perdagangan</a:t>
            </a:r>
            <a:r>
              <a:rPr lang="en-US" sz="2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antarwilayah</a:t>
            </a:r>
            <a:r>
              <a:rPr lang="en-US" sz="2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adalah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salah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satu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bentuk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kegiatan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distribusi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menyalurkan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barang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atau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jasa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dari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produsen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kepada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konsumen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atau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produsen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yang lain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antara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wilayah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satu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dengan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wilayah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yang lain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dalam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negara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sama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untuk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mendapatkan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keuntungan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5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pic>
        <p:nvPicPr>
          <p:cNvPr id="18" name="Picture 2" descr="Image result for work vector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1EDC8"/>
              </a:clrFrom>
              <a:clrTo>
                <a:srgbClr val="F1EDC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246" y="1828800"/>
            <a:ext cx="3657600" cy="3505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Image result for Interaksi Antarruang"/>
          <p:cNvPicPr>
            <a:picLocks noChangeAspect="1" noChangeArrowheads="1"/>
          </p:cNvPicPr>
          <p:nvPr/>
        </p:nvPicPr>
        <p:blipFill rotWithShape="1">
          <a:blip r:embed="rId2" cstate="print"/>
          <a:srcRect l="10275" t="4698" r="1294"/>
          <a:stretch/>
        </p:blipFill>
        <p:spPr bwMode="auto">
          <a:xfrm>
            <a:off x="-16041" y="-44427"/>
            <a:ext cx="9177132" cy="6495057"/>
          </a:xfrm>
          <a:prstGeom prst="rect">
            <a:avLst/>
          </a:prstGeom>
          <a:noFill/>
        </p:spPr>
      </p:pic>
      <p:sp>
        <p:nvSpPr>
          <p:cNvPr id="27650" name="AutoShape 2" descr="Image result for konsumsi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6" name="AutoShape 2" descr="Image result for online shop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82" name="AutoShape 2" descr="Image result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86" name="AutoShape 6" descr="Image result for online shopping"/>
          <p:cNvSpPr>
            <a:spLocks noChangeAspect="1" noChangeArrowheads="1"/>
          </p:cNvSpPr>
          <p:nvPr/>
        </p:nvSpPr>
        <p:spPr bwMode="auto">
          <a:xfrm>
            <a:off x="67641" y="-60193"/>
            <a:ext cx="132522" cy="127000"/>
          </a:xfrm>
          <a:prstGeom prst="rect">
            <a:avLst/>
          </a:prstGeom>
          <a:noFill/>
        </p:spPr>
        <p:txBody>
          <a:bodyPr vert="horz" wrap="square" lIns="39027" tIns="19513" rIns="39027" bIns="195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13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15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86664" y="1466433"/>
            <a:ext cx="4997566" cy="2800767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200" dirty="0" err="1" smtClean="0">
                <a:latin typeface="Calibri" pitchFamily="34" charset="0"/>
                <a:cs typeface="Calibri" pitchFamily="34" charset="0"/>
              </a:rPr>
              <a:t>Mobilitas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 smtClean="0">
                <a:latin typeface="Calibri" pitchFamily="34" charset="0"/>
                <a:cs typeface="Calibri" pitchFamily="34" charset="0"/>
              </a:rPr>
              <a:t>antarwilayah</a:t>
            </a:r>
            <a:endParaRPr lang="en-US" sz="22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AutoNum type="arabicPeriod"/>
            </a:pPr>
            <a:r>
              <a:rPr lang="en-US" sz="2200" dirty="0" err="1">
                <a:latin typeface="Calibri" pitchFamily="34" charset="0"/>
                <a:cs typeface="Calibri" pitchFamily="34" charset="0"/>
              </a:rPr>
              <a:t>Perkembangan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pusat-pusat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 smtClean="0">
                <a:latin typeface="Calibri" pitchFamily="34" charset="0"/>
                <a:cs typeface="Calibri" pitchFamily="34" charset="0"/>
              </a:rPr>
              <a:t>pertumbuhan</a:t>
            </a:r>
            <a:endParaRPr lang="en-US" sz="22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AutoNum type="arabicPeriod"/>
            </a:pPr>
            <a:r>
              <a:rPr lang="en-US" sz="2200" dirty="0" err="1">
                <a:latin typeface="Calibri" pitchFamily="34" charset="0"/>
                <a:cs typeface="Calibri" pitchFamily="34" charset="0"/>
              </a:rPr>
              <a:t>Perubahan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penggunaan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 smtClean="0">
                <a:latin typeface="Calibri" pitchFamily="34" charset="0"/>
                <a:cs typeface="Calibri" pitchFamily="34" charset="0"/>
              </a:rPr>
              <a:t>lahan</a:t>
            </a:r>
            <a:endParaRPr lang="en-US" sz="22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2200" dirty="0" err="1" smtClean="0">
                <a:latin typeface="Calibri" pitchFamily="34" charset="0"/>
                <a:cs typeface="Calibri" pitchFamily="34" charset="0"/>
              </a:rPr>
              <a:t>Perubahan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orientasi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mata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pencarian</a:t>
            </a:r>
            <a:endParaRPr lang="en-US" sz="2200" dirty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2200" dirty="0" err="1">
                <a:latin typeface="Calibri" pitchFamily="34" charset="0"/>
                <a:cs typeface="Calibri" pitchFamily="34" charset="0"/>
              </a:rPr>
              <a:t>Perkembangan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sarana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prasarana</a:t>
            </a:r>
            <a:endParaRPr lang="en-US" sz="2200" dirty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AutoNum type="arabicPeriod"/>
            </a:pPr>
            <a:r>
              <a:rPr lang="en-US" sz="2200" dirty="0" err="1">
                <a:latin typeface="Calibri" pitchFamily="34" charset="0"/>
                <a:cs typeface="Calibri" pitchFamily="34" charset="0"/>
              </a:rPr>
              <a:t>Perubahan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sosial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 smtClean="0">
                <a:latin typeface="Calibri" pitchFamily="34" charset="0"/>
                <a:cs typeface="Calibri" pitchFamily="34" charset="0"/>
              </a:rPr>
              <a:t>budaya</a:t>
            </a:r>
            <a:endParaRPr lang="en-US" sz="2200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2200" dirty="0" err="1">
                <a:latin typeface="Calibri" pitchFamily="34" charset="0"/>
                <a:cs typeface="Calibri" pitchFamily="34" charset="0"/>
              </a:rPr>
              <a:t>Perubahan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komposisi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 smtClean="0">
                <a:latin typeface="Calibri" pitchFamily="34" charset="0"/>
                <a:cs typeface="Calibri" pitchFamily="34" charset="0"/>
              </a:rPr>
              <a:t>penduduk</a:t>
            </a:r>
            <a:endParaRPr lang="en-US" sz="2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6664" y="533400"/>
            <a:ext cx="8060988" cy="646311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585399" lvl="1" indent="-585399">
              <a:tabLst>
                <a:tab pos="679479" algn="l"/>
              </a:tabLst>
            </a:pP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F.  DAMPAK INTERAKSI ANTARRUANG</a:t>
            </a:r>
            <a:endParaRPr lang="en-US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89332" y="6151071"/>
            <a:ext cx="2870851" cy="276999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hlinkClick r:id="rId4"/>
              </a:rPr>
              <a:t>Sumber</a:t>
            </a:r>
            <a:r>
              <a:rPr lang="en-US" sz="1200" dirty="0">
                <a:hlinkClick r:id="rId4"/>
              </a:rPr>
              <a:t> : </a:t>
            </a:r>
            <a:r>
              <a:rPr lang="en-US" sz="1200" dirty="0" smtClean="0">
                <a:hlinkClick r:id="rId4"/>
              </a:rPr>
              <a:t>www.bandungbaratkab.go.id</a:t>
            </a:r>
            <a:r>
              <a:rPr lang="en-US" sz="1200" dirty="0">
                <a:hlinkClick r:id="rId4"/>
              </a:rPr>
              <a:t>/</a:t>
            </a:r>
            <a:endParaRPr lang="en-US" sz="12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5800" y="533400"/>
            <a:ext cx="7848600" cy="95408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585399" lvl="1" indent="-585399">
              <a:buFont typeface="+mj-lt"/>
              <a:buAutoNum type="alphaUcPeriod"/>
              <a:tabLst>
                <a:tab pos="679479" algn="l"/>
              </a:tabLst>
            </a:pPr>
            <a:r>
              <a:rPr lang="en-US" sz="2800" b="1" dirty="0" smtClean="0"/>
              <a:t>KONEKTIVITAS ANTARRUANG DAN ANTARWAKTU</a:t>
            </a:r>
            <a:endParaRPr lang="en-US" sz="28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5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14400" y="1861781"/>
            <a:ext cx="7315200" cy="3810000"/>
            <a:chOff x="1258956" y="2209800"/>
            <a:chExt cx="6626088" cy="3048000"/>
          </a:xfrm>
        </p:grpSpPr>
        <p:sp>
          <p:nvSpPr>
            <p:cNvPr id="12" name="TextBox 11"/>
            <p:cNvSpPr txBox="1"/>
            <p:nvPr/>
          </p:nvSpPr>
          <p:spPr>
            <a:xfrm>
              <a:off x="3048000" y="2209800"/>
              <a:ext cx="2930693" cy="83099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sv-SE" sz="2400" b="1" dirty="0" smtClean="0">
                  <a:solidFill>
                    <a:schemeClr val="tx1"/>
                  </a:solidFill>
                </a:rPr>
                <a:t>KONSEP </a:t>
              </a:r>
            </a:p>
            <a:p>
              <a:pPr algn="ctr"/>
              <a:r>
                <a:rPr lang="sv-SE" sz="2400" b="1" dirty="0" smtClean="0">
                  <a:solidFill>
                    <a:schemeClr val="tx1"/>
                  </a:solidFill>
                </a:rPr>
                <a:t>TENTANG RUANG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258956" y="4146550"/>
              <a:ext cx="1888435" cy="1111250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39027" tIns="19513" rIns="39027" bIns="19513" rtlCol="0" anchor="ctr"/>
            <a:lstStyle/>
            <a:p>
              <a:pPr algn="ctr"/>
              <a:r>
                <a:rPr lang="en-US" sz="2400" dirty="0" err="1" smtClean="0">
                  <a:latin typeface="Calibri" pitchFamily="34" charset="0"/>
                  <a:cs typeface="Calibri" pitchFamily="34" charset="0"/>
                </a:rPr>
                <a:t>Ruang</a:t>
              </a:r>
              <a:r>
                <a:rPr lang="en-US" sz="2400" dirty="0" smtClean="0">
                  <a:latin typeface="Calibri" pitchFamily="34" charset="0"/>
                  <a:cs typeface="Calibri" pitchFamily="34" charset="0"/>
                </a:rPr>
                <a:t> Absolut</a:t>
              </a:r>
              <a:endParaRPr lang="en-US" sz="24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611217" y="4146550"/>
              <a:ext cx="1919495" cy="1111250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39027" tIns="19513" rIns="39027" bIns="19513" rtlCol="0" anchor="ctr"/>
            <a:lstStyle/>
            <a:p>
              <a:pPr algn="ctr"/>
              <a:r>
                <a:rPr lang="en-US" sz="2400" dirty="0" err="1" smtClean="0">
                  <a:latin typeface="Calibri" pitchFamily="34" charset="0"/>
                  <a:cs typeface="Calibri" pitchFamily="34" charset="0"/>
                </a:rPr>
                <a:t>Ruang</a:t>
              </a:r>
              <a:r>
                <a:rPr lang="en-US" sz="2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400" dirty="0" err="1" smtClean="0">
                  <a:latin typeface="Calibri" pitchFamily="34" charset="0"/>
                  <a:cs typeface="Calibri" pitchFamily="34" charset="0"/>
                </a:rPr>
                <a:t>Relatif</a:t>
              </a:r>
              <a:endParaRPr lang="en-US" sz="24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5" name="Straight Connector 14"/>
            <p:cNvCxnSpPr>
              <a:endCxn id="13" idx="0"/>
            </p:cNvCxnSpPr>
            <p:nvPr/>
          </p:nvCxnSpPr>
          <p:spPr>
            <a:xfrm flipH="1">
              <a:off x="2203174" y="3129981"/>
              <a:ext cx="2345635" cy="1016569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16" name="Straight Connector 15"/>
            <p:cNvCxnSpPr>
              <a:endCxn id="14" idx="0"/>
            </p:cNvCxnSpPr>
            <p:nvPr/>
          </p:nvCxnSpPr>
          <p:spPr>
            <a:xfrm>
              <a:off x="4548809" y="3129981"/>
              <a:ext cx="22156" cy="1016569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996609" y="4146550"/>
              <a:ext cx="1888435" cy="1111250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39027" tIns="19513" rIns="39027" bIns="19513" rtlCol="0" anchor="ctr"/>
            <a:lstStyle/>
            <a:p>
              <a:pPr algn="ctr"/>
              <a:r>
                <a:rPr lang="en-US" sz="2400" dirty="0" err="1" smtClean="0">
                  <a:latin typeface="Calibri" pitchFamily="34" charset="0"/>
                  <a:cs typeface="Calibri" pitchFamily="34" charset="0"/>
                </a:rPr>
                <a:t>Ruang</a:t>
              </a:r>
              <a:r>
                <a:rPr lang="en-US" sz="2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400" dirty="0" err="1" smtClean="0">
                  <a:latin typeface="Calibri" pitchFamily="34" charset="0"/>
                  <a:cs typeface="Calibri" pitchFamily="34" charset="0"/>
                </a:rPr>
                <a:t>Relasional</a:t>
              </a:r>
              <a:endParaRPr lang="en-US" sz="2400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20" name="Straight Connector 19"/>
            <p:cNvCxnSpPr>
              <a:endCxn id="17" idx="0"/>
            </p:cNvCxnSpPr>
            <p:nvPr/>
          </p:nvCxnSpPr>
          <p:spPr>
            <a:xfrm>
              <a:off x="4548809" y="3129981"/>
              <a:ext cx="2392018" cy="1016569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</p:grp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346752" y="1645556"/>
            <a:ext cx="6394174" cy="3633164"/>
            <a:chOff x="990600" y="1676400"/>
            <a:chExt cx="7381874" cy="4376738"/>
          </a:xfrm>
        </p:grpSpPr>
        <p:grpSp>
          <p:nvGrpSpPr>
            <p:cNvPr id="12" name="Group 6"/>
            <p:cNvGrpSpPr/>
            <p:nvPr/>
          </p:nvGrpSpPr>
          <p:grpSpPr>
            <a:xfrm>
              <a:off x="990600" y="1676400"/>
              <a:ext cx="7381874" cy="4376738"/>
              <a:chOff x="1066801" y="1676400"/>
              <a:chExt cx="7381874" cy="4376738"/>
            </a:xfrm>
          </p:grpSpPr>
          <p:pic>
            <p:nvPicPr>
              <p:cNvPr id="15" name="Picture 3" descr="E:\ELISA\ERLANGGA LISA\2016\MEDIA MENGAJAR PPT\Template PPT\Template SMP Marbi K13\perintilan smp k13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95600" y="1676400"/>
                <a:ext cx="5553075" cy="43767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3" descr="E:\ELISA\ERLANGGA LISA\2016\MEDIA MENGAJAR PPT\Template PPT\Template SMP Marbi K13\perintilan smp k13.pn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6483"/>
              <a:stretch/>
            </p:blipFill>
            <p:spPr bwMode="auto">
              <a:xfrm>
                <a:off x="1066801" y="1676400"/>
                <a:ext cx="2971800" cy="43767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3" name="Rectangle 12"/>
            <p:cNvSpPr/>
            <p:nvPr/>
          </p:nvSpPr>
          <p:spPr>
            <a:xfrm>
              <a:off x="1283198" y="2309796"/>
              <a:ext cx="5894025" cy="28919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b="1" dirty="0">
                  <a:solidFill>
                    <a:srgbClr val="FF0000"/>
                  </a:solidFill>
                  <a:latin typeface="Calibri" pitchFamily="34" charset="0"/>
                  <a:cs typeface="Calibri" pitchFamily="34" charset="0"/>
                </a:rPr>
                <a:t>DISTRIBUSI RUANG (SPASIAL DISTRIBUTION) </a:t>
              </a:r>
              <a:r>
                <a:rPr lang="en-US" sz="2000" dirty="0" err="1">
                  <a:latin typeface="Calibri" pitchFamily="34" charset="0"/>
                  <a:cs typeface="Calibri" pitchFamily="34" charset="0"/>
                </a:rPr>
                <a:t>adalah</a:t>
              </a:r>
              <a:r>
                <a:rPr lang="en-US" sz="20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000" dirty="0" err="1">
                  <a:latin typeface="Calibri" pitchFamily="34" charset="0"/>
                  <a:cs typeface="Calibri" pitchFamily="34" charset="0"/>
                </a:rPr>
                <a:t>keberulangan</a:t>
              </a:r>
              <a:r>
                <a:rPr lang="en-US" sz="20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000" dirty="0" err="1">
                  <a:latin typeface="Calibri" pitchFamily="34" charset="0"/>
                  <a:cs typeface="Calibri" pitchFamily="34" charset="0"/>
                </a:rPr>
                <a:t>suatu</a:t>
              </a:r>
              <a:r>
                <a:rPr lang="en-US" sz="20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000" dirty="0" err="1">
                  <a:latin typeface="Calibri" pitchFamily="34" charset="0"/>
                  <a:cs typeface="Calibri" pitchFamily="34" charset="0"/>
                </a:rPr>
                <a:t>objek</a:t>
              </a:r>
              <a:r>
                <a:rPr lang="en-US" sz="20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000" dirty="0" err="1">
                  <a:latin typeface="Calibri" pitchFamily="34" charset="0"/>
                  <a:cs typeface="Calibri" pitchFamily="34" charset="0"/>
                </a:rPr>
                <a:t>atau</a:t>
              </a:r>
              <a:r>
                <a:rPr lang="en-US" sz="20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000" dirty="0" err="1">
                  <a:latin typeface="Calibri" pitchFamily="34" charset="0"/>
                  <a:cs typeface="Calibri" pitchFamily="34" charset="0"/>
                </a:rPr>
                <a:t>kenampakan</a:t>
              </a:r>
              <a:r>
                <a:rPr lang="en-US" sz="20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000" dirty="0" err="1">
                  <a:latin typeface="Calibri" pitchFamily="34" charset="0"/>
                  <a:cs typeface="Calibri" pitchFamily="34" charset="0"/>
                </a:rPr>
                <a:t>di</a:t>
              </a:r>
              <a:r>
                <a:rPr lang="en-US" sz="20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000" dirty="0" err="1">
                  <a:latin typeface="Calibri" pitchFamily="34" charset="0"/>
                  <a:cs typeface="Calibri" pitchFamily="34" charset="0"/>
                </a:rPr>
                <a:t>suatu</a:t>
              </a:r>
              <a:r>
                <a:rPr lang="en-US" sz="20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000" dirty="0" err="1">
                  <a:latin typeface="Calibri" pitchFamily="34" charset="0"/>
                  <a:cs typeface="Calibri" pitchFamily="34" charset="0"/>
                </a:rPr>
                <a:t>lokasi</a:t>
              </a:r>
              <a:r>
                <a:rPr lang="en-US" sz="2000" dirty="0">
                  <a:latin typeface="Calibri" pitchFamily="34" charset="0"/>
                  <a:cs typeface="Calibri" pitchFamily="34" charset="0"/>
                </a:rPr>
                <a:t> yang </a:t>
              </a:r>
              <a:r>
                <a:rPr lang="en-US" sz="2000" dirty="0" err="1">
                  <a:latin typeface="Calibri" pitchFamily="34" charset="0"/>
                  <a:cs typeface="Calibri" pitchFamily="34" charset="0"/>
                </a:rPr>
                <a:t>mengacu</a:t>
              </a:r>
              <a:r>
                <a:rPr lang="en-US" sz="20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000" dirty="0" err="1">
                  <a:latin typeface="Calibri" pitchFamily="34" charset="0"/>
                  <a:cs typeface="Calibri" pitchFamily="34" charset="0"/>
                </a:rPr>
                <a:t>pada</a:t>
              </a:r>
              <a:r>
                <a:rPr lang="en-US" sz="20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000" dirty="0" err="1">
                  <a:latin typeface="Calibri" pitchFamily="34" charset="0"/>
                  <a:cs typeface="Calibri" pitchFamily="34" charset="0"/>
                </a:rPr>
                <a:t>luas</a:t>
              </a:r>
              <a:r>
                <a:rPr lang="en-US" sz="20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000" dirty="0" err="1">
                  <a:latin typeface="Calibri" pitchFamily="34" charset="0"/>
                  <a:cs typeface="Calibri" pitchFamily="34" charset="0"/>
                </a:rPr>
                <a:t>wilayah</a:t>
              </a:r>
              <a:r>
                <a:rPr lang="en-US" sz="20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000" dirty="0" err="1">
                  <a:latin typeface="Calibri" pitchFamily="34" charset="0"/>
                  <a:cs typeface="Calibri" pitchFamily="34" charset="0"/>
                </a:rPr>
                <a:t>atau</a:t>
              </a:r>
              <a:r>
                <a:rPr lang="en-US" sz="20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000" dirty="0" err="1">
                  <a:latin typeface="Calibri" pitchFamily="34" charset="0"/>
                  <a:cs typeface="Calibri" pitchFamily="34" charset="0"/>
                </a:rPr>
                <a:t>daerah</a:t>
              </a:r>
              <a:r>
                <a:rPr lang="en-US" sz="20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000" dirty="0" err="1">
                  <a:latin typeface="Calibri" pitchFamily="34" charset="0"/>
                  <a:cs typeface="Calibri" pitchFamily="34" charset="0"/>
                </a:rPr>
                <a:t>tempat</a:t>
              </a:r>
              <a:r>
                <a:rPr lang="en-US" sz="20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000" dirty="0" err="1">
                  <a:latin typeface="Calibri" pitchFamily="34" charset="0"/>
                  <a:cs typeface="Calibri" pitchFamily="34" charset="0"/>
                </a:rPr>
                <a:t>fenomena</a:t>
              </a:r>
              <a:r>
                <a:rPr lang="en-US" sz="20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000" dirty="0" err="1">
                  <a:latin typeface="Calibri" pitchFamily="34" charset="0"/>
                  <a:cs typeface="Calibri" pitchFamily="34" charset="0"/>
                </a:rPr>
                <a:t>alam</a:t>
              </a:r>
              <a:r>
                <a:rPr lang="en-US" sz="2000" dirty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2000" dirty="0" err="1">
                  <a:latin typeface="Calibri" pitchFamily="34" charset="0"/>
                  <a:cs typeface="Calibri" pitchFamily="34" charset="0"/>
                </a:rPr>
                <a:t>terjadi</a:t>
              </a:r>
              <a:r>
                <a:rPr lang="en-US" sz="2000" dirty="0">
                  <a:latin typeface="Calibri" pitchFamily="34" charset="0"/>
                  <a:cs typeface="Calibri" pitchFamily="34" charset="0"/>
                </a:rPr>
                <a:t>. 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29478" y="457200"/>
            <a:ext cx="7828722" cy="8309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585399" lvl="1" indent="-585399">
              <a:buFont typeface="+mj-lt"/>
              <a:buAutoNum type="alphaUcPeriod"/>
              <a:tabLst>
                <a:tab pos="679479" algn="l"/>
              </a:tabLst>
            </a:pPr>
            <a:r>
              <a:rPr lang="en-US" sz="2400" b="1" dirty="0" smtClean="0"/>
              <a:t>KONEKTIVITAS ANTARRUANG DAN ANTARWAKTU</a:t>
            </a:r>
            <a:endParaRPr lang="en-US" sz="2400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2948609" y="5973365"/>
            <a:ext cx="5071242" cy="1043385"/>
            <a:chOff x="6781800" y="14336077"/>
            <a:chExt cx="11663856" cy="2504123"/>
          </a:xfrm>
        </p:grpSpPr>
        <p:pic>
          <p:nvPicPr>
            <p:cNvPr id="8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Image result"/>
          <p:cNvPicPr>
            <a:picLocks noChangeAspect="1" noChangeArrowheads="1"/>
          </p:cNvPicPr>
          <p:nvPr/>
        </p:nvPicPr>
        <p:blipFill rotWithShape="1">
          <a:blip r:embed="rId2" cstate="print"/>
          <a:srcRect t="9386" r="21142" b="6000"/>
          <a:stretch/>
        </p:blipFill>
        <p:spPr bwMode="auto">
          <a:xfrm>
            <a:off x="-457200" y="-424851"/>
            <a:ext cx="9906000" cy="720665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29200" y="1846381"/>
            <a:ext cx="3581400" cy="3594702"/>
          </a:xfrm>
          <a:prstGeom prst="rect">
            <a:avLst/>
          </a:prstGeom>
          <a:solidFill>
            <a:schemeClr val="bg1">
              <a:alpha val="92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POLA RUANG (SPASIAL PATTERN)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adalah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pola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sebaran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gejala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tertentu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permukaan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bumi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seperti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struktur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posisi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lokasi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atau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susunan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benda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bumi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yang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dapat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diamati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7162" y="457200"/>
            <a:ext cx="8033438" cy="1077198"/>
          </a:xfrm>
          <a:prstGeom prst="rect">
            <a:avLst/>
          </a:prstGeom>
          <a:solidFill>
            <a:schemeClr val="bg1">
              <a:alpha val="94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585399" lvl="1" indent="-585399">
              <a:buFont typeface="+mj-lt"/>
              <a:buAutoNum type="alphaUcPeriod"/>
              <a:tabLst>
                <a:tab pos="679479" algn="l"/>
              </a:tabLst>
            </a:pPr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KONEKTIVITAS ANTARRUANG DAN ANTARWAKTU</a:t>
            </a:r>
            <a:endParaRPr lang="en-US" sz="3200" b="1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8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09600" y="609600"/>
            <a:ext cx="7772400" cy="12926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585399" lvl="1" indent="-585399">
              <a:buFont typeface="+mj-lt"/>
              <a:buAutoNum type="alphaUcPeriod"/>
              <a:tabLst>
                <a:tab pos="679479" algn="l"/>
              </a:tabLst>
            </a:pPr>
            <a:r>
              <a:rPr lang="en-US" sz="3900" b="1" dirty="0" smtClean="0">
                <a:latin typeface="Calibri" pitchFamily="34" charset="0"/>
                <a:cs typeface="Calibri" pitchFamily="34" charset="0"/>
              </a:rPr>
              <a:t>KONEKTIVITAS ANTARRUANG DAN ANTARWAKTU</a:t>
            </a:r>
            <a:endParaRPr lang="en-US" sz="39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44168" y="2209800"/>
            <a:ext cx="4789832" cy="3733800"/>
          </a:xfrm>
          <a:prstGeom prst="rect">
            <a:avLst/>
          </a:prstGeom>
        </p:spPr>
        <p:txBody>
          <a:bodyPr vert="horz" lIns="91418" tIns="45710" rIns="91418" bIns="45710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sz="2200" dirty="0" err="1">
                <a:latin typeface="Calibri" pitchFamily="34" charset="0"/>
                <a:cs typeface="Calibri" pitchFamily="34" charset="0"/>
              </a:rPr>
              <a:t>Fenomena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waktu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dapat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dilihat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dari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hal-hal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berikut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390266" indent="-390266">
              <a:lnSpc>
                <a:spcPct val="150000"/>
              </a:lnSpc>
              <a:buFont typeface="+mj-lt"/>
              <a:buAutoNum type="alphaLcPeriod"/>
            </a:pPr>
            <a:r>
              <a:rPr lang="en-US" sz="2200" dirty="0" err="1">
                <a:latin typeface="Calibri" pitchFamily="34" charset="0"/>
                <a:cs typeface="Calibri" pitchFamily="34" charset="0"/>
              </a:rPr>
              <a:t>Peristiwa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siang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malam</a:t>
            </a:r>
            <a:endParaRPr lang="en-US" sz="2200" dirty="0">
              <a:latin typeface="Calibri" pitchFamily="34" charset="0"/>
              <a:cs typeface="Calibri" pitchFamily="34" charset="0"/>
            </a:endParaRPr>
          </a:p>
          <a:p>
            <a:pPr marL="390266" indent="-390266">
              <a:lnSpc>
                <a:spcPct val="150000"/>
              </a:lnSpc>
              <a:buFont typeface="+mj-lt"/>
              <a:buAutoNum type="alphaLcPeriod"/>
            </a:pPr>
            <a:r>
              <a:rPr lang="en-US" sz="2200" dirty="0" err="1">
                <a:latin typeface="Calibri" pitchFamily="34" charset="0"/>
                <a:cs typeface="Calibri" pitchFamily="34" charset="0"/>
              </a:rPr>
              <a:t>Perbedaan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waktu</a:t>
            </a:r>
            <a:endParaRPr lang="en-US" sz="2200" dirty="0">
              <a:latin typeface="Calibri" pitchFamily="34" charset="0"/>
              <a:cs typeface="Calibri" pitchFamily="34" charset="0"/>
            </a:endParaRPr>
          </a:p>
          <a:p>
            <a:pPr marL="390266" indent="-390266">
              <a:lnSpc>
                <a:spcPct val="150000"/>
              </a:lnSpc>
              <a:buFont typeface="+mj-lt"/>
              <a:buAutoNum type="alphaLcPeriod"/>
            </a:pPr>
            <a:r>
              <a:rPr lang="nb-NO" sz="2200" dirty="0">
                <a:latin typeface="Calibri" pitchFamily="34" charset="0"/>
                <a:cs typeface="Calibri" pitchFamily="34" charset="0"/>
              </a:rPr>
              <a:t>Fase bulan yang bergerak melalui siklus 29 hari</a:t>
            </a:r>
          </a:p>
          <a:p>
            <a:pPr marL="390266" indent="-390266">
              <a:lnSpc>
                <a:spcPct val="150000"/>
              </a:lnSpc>
              <a:buFont typeface="+mj-lt"/>
              <a:buAutoNum type="alphaLcPeriod"/>
            </a:pPr>
            <a:r>
              <a:rPr lang="en-US" sz="2200" dirty="0" err="1">
                <a:latin typeface="Calibri" pitchFamily="34" charset="0"/>
                <a:cs typeface="Calibri" pitchFamily="34" charset="0"/>
              </a:rPr>
              <a:t>Pergantian</a:t>
            </a:r>
            <a:r>
              <a:rPr lang="en-US" sz="2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err="1">
                <a:latin typeface="Calibri" pitchFamily="34" charset="0"/>
                <a:cs typeface="Calibri" pitchFamily="34" charset="0"/>
              </a:rPr>
              <a:t>musim</a:t>
            </a:r>
            <a:endParaRPr lang="en-US" sz="2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1" name="Picture 2" descr="Image result for requ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5218" y="2400300"/>
            <a:ext cx="3379304" cy="3238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7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pic>
        <p:nvPicPr>
          <p:cNvPr id="11" name="Picture 2" descr="E:\ELISA\ERLANGGA LISA\2016\MEDIA MENGAJAR PPT\Template PPT\Template SMP Marbi K13\note &amp; kli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025" y="1755309"/>
            <a:ext cx="6579550" cy="420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600200" y="2895600"/>
            <a:ext cx="5715000" cy="2347731"/>
          </a:xfrm>
          <a:prstGeom prst="rect">
            <a:avLst/>
          </a:prstGeom>
          <a:noFill/>
        </p:spPr>
        <p:txBody>
          <a:bodyPr wrap="square" lIns="39027" tIns="19513" rIns="39027" bIns="1951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500" dirty="0" err="1">
                <a:latin typeface="Calibri" pitchFamily="34" charset="0"/>
                <a:cs typeface="Calibri" pitchFamily="34" charset="0"/>
              </a:rPr>
              <a:t>Ruang</a:t>
            </a:r>
            <a:r>
              <a:rPr lang="en-US" sz="25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500" dirty="0" err="1">
                <a:latin typeface="Calibri" pitchFamily="34" charset="0"/>
                <a:cs typeface="Calibri" pitchFamily="34" charset="0"/>
              </a:rPr>
              <a:t>menjadi</a:t>
            </a:r>
            <a:r>
              <a:rPr lang="en-US" sz="25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500" dirty="0" err="1">
                <a:latin typeface="Calibri" pitchFamily="34" charset="0"/>
                <a:cs typeface="Calibri" pitchFamily="34" charset="0"/>
              </a:rPr>
              <a:t>tempat</a:t>
            </a:r>
            <a:r>
              <a:rPr lang="en-US" sz="25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500" dirty="0" err="1">
                <a:latin typeface="Calibri" pitchFamily="34" charset="0"/>
                <a:cs typeface="Calibri" pitchFamily="34" charset="0"/>
              </a:rPr>
              <a:t>interaksi</a:t>
            </a:r>
            <a:r>
              <a:rPr lang="en-US" sz="25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500" dirty="0" err="1">
                <a:latin typeface="Calibri" pitchFamily="34" charset="0"/>
                <a:cs typeface="Calibri" pitchFamily="34" charset="0"/>
              </a:rPr>
              <a:t>antara</a:t>
            </a:r>
            <a:r>
              <a:rPr lang="en-US" sz="25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500" dirty="0" err="1">
                <a:latin typeface="Calibri" pitchFamily="34" charset="0"/>
                <a:cs typeface="Calibri" pitchFamily="34" charset="0"/>
              </a:rPr>
              <a:t>individu</a:t>
            </a:r>
            <a:r>
              <a:rPr lang="en-US" sz="25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500" dirty="0" err="1">
                <a:latin typeface="Calibri" pitchFamily="34" charset="0"/>
                <a:cs typeface="Calibri" pitchFamily="34" charset="0"/>
              </a:rPr>
              <a:t>dengan</a:t>
            </a:r>
            <a:r>
              <a:rPr lang="en-US" sz="25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500" dirty="0" err="1">
                <a:latin typeface="Calibri" pitchFamily="34" charset="0"/>
                <a:cs typeface="Calibri" pitchFamily="34" charset="0"/>
              </a:rPr>
              <a:t>individu</a:t>
            </a:r>
            <a:r>
              <a:rPr lang="en-US" sz="25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500" dirty="0" err="1">
                <a:latin typeface="Calibri" pitchFamily="34" charset="0"/>
                <a:cs typeface="Calibri" pitchFamily="34" charset="0"/>
              </a:rPr>
              <a:t>individu</a:t>
            </a:r>
            <a:r>
              <a:rPr lang="en-US" sz="25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500" dirty="0" err="1">
                <a:latin typeface="Calibri" pitchFamily="34" charset="0"/>
                <a:cs typeface="Calibri" pitchFamily="34" charset="0"/>
              </a:rPr>
              <a:t>dengan</a:t>
            </a:r>
            <a:r>
              <a:rPr lang="en-US" sz="25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500" dirty="0" err="1">
                <a:latin typeface="Calibri" pitchFamily="34" charset="0"/>
                <a:cs typeface="Calibri" pitchFamily="34" charset="0"/>
              </a:rPr>
              <a:t>kelompok</a:t>
            </a:r>
            <a:r>
              <a:rPr lang="en-US" sz="25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500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25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500" dirty="0" err="1">
                <a:latin typeface="Calibri" pitchFamily="34" charset="0"/>
                <a:cs typeface="Calibri" pitchFamily="34" charset="0"/>
              </a:rPr>
              <a:t>kelompok</a:t>
            </a:r>
            <a:r>
              <a:rPr lang="en-US" sz="25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500" dirty="0" err="1">
                <a:latin typeface="Calibri" pitchFamily="34" charset="0"/>
                <a:cs typeface="Calibri" pitchFamily="34" charset="0"/>
              </a:rPr>
              <a:t>dengan</a:t>
            </a:r>
            <a:r>
              <a:rPr lang="en-US" sz="25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500" dirty="0" err="1">
                <a:latin typeface="Calibri" pitchFamily="34" charset="0"/>
                <a:cs typeface="Calibri" pitchFamily="34" charset="0"/>
              </a:rPr>
              <a:t>kelompok</a:t>
            </a:r>
            <a:r>
              <a:rPr lang="en-US" sz="2500" dirty="0">
                <a:latin typeface="Calibri" pitchFamily="34" charset="0"/>
                <a:cs typeface="Calibri" pitchFamily="34" charset="0"/>
              </a:rPr>
              <a:t>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600" y="381000"/>
            <a:ext cx="7772400" cy="12926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585399" lvl="1" indent="-585399">
              <a:buFont typeface="+mj-lt"/>
              <a:buAutoNum type="alphaUcPeriod"/>
              <a:tabLst>
                <a:tab pos="679479" algn="l"/>
              </a:tabLst>
            </a:pPr>
            <a:r>
              <a:rPr lang="en-US" sz="3900" b="1" dirty="0" smtClean="0">
                <a:latin typeface="Calibri" pitchFamily="34" charset="0"/>
                <a:cs typeface="Calibri" pitchFamily="34" charset="0"/>
              </a:rPr>
              <a:t>KONEKTIVITAS ANTARRUANG DAN ANTARWAKTU</a:t>
            </a:r>
            <a:endParaRPr lang="en-US" sz="3900" b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6041" y="5961322"/>
            <a:ext cx="9193172" cy="1055428"/>
            <a:chOff x="-36895" y="14307174"/>
            <a:chExt cx="21144295" cy="2533026"/>
          </a:xfrm>
        </p:grpSpPr>
        <p:pic>
          <p:nvPicPr>
            <p:cNvPr id="5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895" y="14307174"/>
              <a:ext cx="21144295" cy="2228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3" descr="E:\ELISA\ERLANGGA LISA\2016\MEDIA MENGAJAR PPT\Template PPT\Template SMP Marbi K13\banner SMP Marbi K13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71" r="13309" b="-12382"/>
            <a:stretch/>
          </p:blipFill>
          <p:spPr bwMode="auto">
            <a:xfrm>
              <a:off x="6781800" y="14336077"/>
              <a:ext cx="11663856" cy="25041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7862487" y="15773401"/>
              <a:ext cx="635947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ILMU PENGETAHUAN SOSIAL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871291" y="2209800"/>
            <a:ext cx="4510709" cy="3640393"/>
          </a:xfrm>
          <a:prstGeom prst="rect">
            <a:avLst/>
          </a:prstGeom>
          <a:noFill/>
        </p:spPr>
        <p:txBody>
          <a:bodyPr wrap="square" lIns="39027" tIns="19513" rIns="39027" bIns="19513" rtlCol="0">
            <a:spAutoFit/>
          </a:bodyPr>
          <a:lstStyle/>
          <a:p>
            <a:r>
              <a:rPr lang="en-US" sz="2600" dirty="0" err="1">
                <a:latin typeface="Calibri" pitchFamily="34" charset="0"/>
                <a:cs typeface="Calibri" pitchFamily="34" charset="0"/>
              </a:rPr>
              <a:t>Tiga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600" dirty="0" err="1">
                <a:latin typeface="Calibri" pitchFamily="34" charset="0"/>
                <a:cs typeface="Calibri" pitchFamily="34" charset="0"/>
              </a:rPr>
              <a:t>konsep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600" dirty="0" err="1">
                <a:latin typeface="Calibri" pitchFamily="34" charset="0"/>
                <a:cs typeface="Calibri" pitchFamily="34" charset="0"/>
              </a:rPr>
              <a:t>terjadinya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600" dirty="0" err="1">
                <a:latin typeface="Calibri" pitchFamily="34" charset="0"/>
                <a:cs typeface="Calibri" pitchFamily="34" charset="0"/>
              </a:rPr>
              <a:t>interaksi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600" dirty="0" err="1">
                <a:latin typeface="Calibri" pitchFamily="34" charset="0"/>
                <a:cs typeface="Calibri" pitchFamily="34" charset="0"/>
              </a:rPr>
              <a:t>antarwilayah</a:t>
            </a:r>
            <a:endParaRPr lang="en-US" sz="2600" dirty="0">
              <a:latin typeface="Calibri" pitchFamily="34" charset="0"/>
              <a:cs typeface="Calibri" pitchFamily="34" charset="0"/>
            </a:endParaRPr>
          </a:p>
          <a:p>
            <a:endParaRPr lang="en-US" sz="2600" dirty="0">
              <a:latin typeface="Calibri" pitchFamily="34" charset="0"/>
              <a:cs typeface="Calibri" pitchFamily="34" charset="0"/>
            </a:endParaRPr>
          </a:p>
          <a:p>
            <a:pPr marL="317091" indent="-317091">
              <a:buFont typeface="+mj-lt"/>
              <a:buAutoNum type="alphaLcPeriod"/>
            </a:pPr>
            <a:r>
              <a:rPr lang="en-US" sz="2600" dirty="0" err="1">
                <a:latin typeface="Calibri" pitchFamily="34" charset="0"/>
                <a:cs typeface="Calibri" pitchFamily="34" charset="0"/>
              </a:rPr>
              <a:t>Kesempatan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600" dirty="0" err="1">
                <a:latin typeface="Calibri" pitchFamily="34" charset="0"/>
                <a:cs typeface="Calibri" pitchFamily="34" charset="0"/>
              </a:rPr>
              <a:t>Antara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 (</a:t>
            </a:r>
            <a:r>
              <a:rPr lang="en-US" sz="2600" i="1" dirty="0">
                <a:latin typeface="Calibri" pitchFamily="34" charset="0"/>
                <a:cs typeface="Calibri" pitchFamily="34" charset="0"/>
              </a:rPr>
              <a:t>Intervening Opportunities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317091" indent="-317091">
              <a:buFont typeface="+mj-lt"/>
              <a:buAutoNum type="alphaLcPeriod"/>
            </a:pPr>
            <a:r>
              <a:rPr lang="en-US" sz="2600" dirty="0" err="1">
                <a:latin typeface="Calibri" pitchFamily="34" charset="0"/>
                <a:cs typeface="Calibri" pitchFamily="34" charset="0"/>
              </a:rPr>
              <a:t>Saling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600" dirty="0" err="1">
                <a:latin typeface="Calibri" pitchFamily="34" charset="0"/>
                <a:cs typeface="Calibri" pitchFamily="34" charset="0"/>
              </a:rPr>
              <a:t>Melengkapi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 (</a:t>
            </a:r>
            <a:r>
              <a:rPr lang="en-US" sz="2600" i="1" dirty="0">
                <a:latin typeface="Calibri" pitchFamily="34" charset="0"/>
                <a:cs typeface="Calibri" pitchFamily="34" charset="0"/>
              </a:rPr>
              <a:t>Complementary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317091" indent="-317091">
              <a:buFont typeface="+mj-lt"/>
              <a:buAutoNum type="alphaLcPeriod"/>
            </a:pPr>
            <a:r>
              <a:rPr lang="en-US" sz="2600" dirty="0" err="1">
                <a:latin typeface="Calibri" pitchFamily="34" charset="0"/>
                <a:cs typeface="Calibri" pitchFamily="34" charset="0"/>
              </a:rPr>
              <a:t>Kemudahan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 Transfer (</a:t>
            </a:r>
            <a:r>
              <a:rPr lang="en-US" sz="2600" i="1" dirty="0">
                <a:latin typeface="Calibri" pitchFamily="34" charset="0"/>
                <a:cs typeface="Calibri" pitchFamily="34" charset="0"/>
              </a:rPr>
              <a:t>Transferability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)</a:t>
            </a:r>
          </a:p>
        </p:txBody>
      </p:sp>
      <p:pic>
        <p:nvPicPr>
          <p:cNvPr id="11" name="Picture 2" descr="Image result for work vector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1EDC8"/>
              </a:clrFrom>
              <a:clrTo>
                <a:srgbClr val="F1EDC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" y="2320925"/>
            <a:ext cx="3064565" cy="293687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09600" y="609600"/>
            <a:ext cx="7772400" cy="12926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91418" tIns="45710" rIns="91418" bIns="45710" rtlCol="0">
            <a:spAutoFit/>
          </a:bodyPr>
          <a:lstStyle/>
          <a:p>
            <a:pPr marL="585399" lvl="1" indent="-585399">
              <a:buFont typeface="+mj-lt"/>
              <a:buAutoNum type="alphaUcPeriod"/>
              <a:tabLst>
                <a:tab pos="679479" algn="l"/>
              </a:tabLst>
            </a:pPr>
            <a:r>
              <a:rPr lang="en-US" sz="3900" b="1" dirty="0" smtClean="0">
                <a:latin typeface="Calibri" pitchFamily="34" charset="0"/>
                <a:cs typeface="Calibri" pitchFamily="34" charset="0"/>
              </a:rPr>
              <a:t>KONEKTIVITAS ANTARRUANG DAN ANTARWAKTU</a:t>
            </a:r>
            <a:endParaRPr lang="en-US" sz="3900" b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isa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12078</TotalTime>
  <Words>1141</Words>
  <Application>Microsoft Office PowerPoint</Application>
  <PresentationFormat>On-screen Show (4:3)</PresentationFormat>
  <Paragraphs>169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Raga Galut Saputra</cp:lastModifiedBy>
  <cp:revision>1290</cp:revision>
  <dcterms:created xsi:type="dcterms:W3CDTF">2015-03-16T01:18:35Z</dcterms:created>
  <dcterms:modified xsi:type="dcterms:W3CDTF">2016-11-16T02:05:26Z</dcterms:modified>
</cp:coreProperties>
</file>