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sldIdLst>
    <p:sldId id="346" r:id="rId2"/>
    <p:sldId id="344" r:id="rId3"/>
    <p:sldId id="289" r:id="rId4"/>
    <p:sldId id="290" r:id="rId5"/>
    <p:sldId id="292" r:id="rId6"/>
    <p:sldId id="293" r:id="rId7"/>
    <p:sldId id="296" r:id="rId8"/>
    <p:sldId id="294" r:id="rId9"/>
    <p:sldId id="297" r:id="rId10"/>
    <p:sldId id="300" r:id="rId11"/>
    <p:sldId id="298" r:id="rId12"/>
    <p:sldId id="299" r:id="rId13"/>
    <p:sldId id="305" r:id="rId14"/>
    <p:sldId id="301" r:id="rId15"/>
    <p:sldId id="303" r:id="rId16"/>
    <p:sldId id="306" r:id="rId17"/>
    <p:sldId id="345" r:id="rId18"/>
    <p:sldId id="354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5" r:id="rId27"/>
    <p:sldId id="356" r:id="rId28"/>
    <p:sldId id="357" r:id="rId29"/>
    <p:sldId id="358" r:id="rId30"/>
    <p:sldId id="359" r:id="rId31"/>
    <p:sldId id="360" r:id="rId32"/>
    <p:sldId id="361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yachi adlene" initials="l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Style moyen 4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80751" autoAdjust="0"/>
  </p:normalViewPr>
  <p:slideViewPr>
    <p:cSldViewPr snapToGrid="0">
      <p:cViewPr>
        <p:scale>
          <a:sx n="70" d="100"/>
          <a:sy n="70" d="100"/>
        </p:scale>
        <p:origin x="-708" y="16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1939F-6AD5-451E-A1C0-BE92919215DD}" type="datetimeFigureOut">
              <a:rPr lang="fr-FR" smtClean="0"/>
              <a:pPr/>
              <a:t>08/07/2018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2EE4A-7770-4592-8565-56FAD5F415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8116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4" Type="http://schemas.openxmlformats.org/officeDocument/2006/relationships/hyperlink" Target="&#1605;&#1588;&#1603;&#1604;&#1575;&#1578;.docx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Relationship Id="rId4" Type="http://schemas.openxmlformats.org/officeDocument/2006/relationships/hyperlink" Target="&#1601;&#1610;&#1583;&#1610;&#1608;.docx" TargetMode="Externa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Relationship Id="rId4" Type="http://schemas.openxmlformats.org/officeDocument/2006/relationships/hyperlink" Target="&#1601;&#1610;&#1583;&#1610;&#1608;.docx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Relationship Id="rId4" Type="http://schemas.openxmlformats.org/officeDocument/2006/relationships/hyperlink" Target="&#1575;&#1604;&#1578;&#1605;&#1610;&#1610;&#1586;%20&#1576;&#1610;&#1606;%20&#1575;&#1604;&#1605;&#1605;&#1575;&#1585;&#1587;&#1575;&#1578;%20&#1575;&#1604;&#1601;&#1593;&#1575;&#1604;&#1577;%20&#1608;&#1575;&#1604;&#1578;&#1602;&#1604;&#1610;&#1583;&#1610;&#1577;.docx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&#1576;&#1608;&#1589;&#1604;&#1577;.docx" TargetMode="Externa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4" Type="http://schemas.openxmlformats.org/officeDocument/2006/relationships/hyperlink" Target="&#1575;&#1604;&#1578;&#1605;&#1610;&#1610;&#1586;%20&#1576;&#1610;&#1606;%20&#1575;&#1604;&#1605;&#1605;&#1575;&#1585;&#1587;&#1575;&#1578;%20&#1575;&#1604;&#1601;&#1593;&#1575;&#1604;&#1577;%20&#1608;&#1575;&#1604;&#1578;&#1602;&#1604;&#1610;&#1583;&#1610;&#1577;.docx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4" Type="http://schemas.openxmlformats.org/officeDocument/2006/relationships/hyperlink" Target="&#1575;&#1604;&#1593;&#1589;&#1601;%20&#1575;&#1604;&#1584;&#1607;&#1606;&#1610;%20&#1593;&#1606;%20&#1591;&#1585;&#1610;&#1602;%20&#1605;&#1588;&#1575;&#1607;&#1583;&#1577;%20&#1589;&#1608;&#1585;&#1577;.docx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>
                <a:solidFill>
                  <a:srgbClr val="FF0000"/>
                </a:solidFill>
              </a:rPr>
              <a:t>مدته: 05</a:t>
            </a:r>
            <a:r>
              <a:rPr lang="ar-DZ" sz="1200" b="1" baseline="0" dirty="0">
                <a:solidFill>
                  <a:srgbClr val="FF0000"/>
                </a:solidFill>
              </a:rPr>
              <a:t> </a:t>
            </a:r>
            <a:r>
              <a:rPr lang="ar-DZ" sz="1200" b="1" dirty="0" err="1"/>
              <a:t>د</a:t>
            </a:r>
            <a:r>
              <a:rPr lang="ar-DZ" sz="1200" b="1" dirty="0"/>
              <a:t> 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</a:t>
            </a:r>
            <a:r>
              <a:rPr lang="ar-DZ" sz="1200" b="1" dirty="0"/>
              <a:t>تشخيص ملمح الدخول للمتدربين  حول تسيير القسم. 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</a:t>
            </a:r>
            <a:r>
              <a:rPr lang="ar-DZ" sz="1200" b="1" dirty="0"/>
              <a:t>المعتمد: استبيان يحمل عبارات مختلفة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ورقة العمل المتدرب: </a:t>
            </a:r>
            <a:r>
              <a:rPr lang="ar-DZ" sz="1200" b="1" dirty="0" err="1"/>
              <a:t>استبانة</a:t>
            </a:r>
            <a:r>
              <a:rPr lang="ar-DZ" sz="1200" b="1" dirty="0"/>
              <a:t> مطبوعة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المهمة: </a:t>
            </a:r>
            <a:r>
              <a:rPr lang="ar-DZ" sz="1200" b="1" dirty="0"/>
              <a:t>ملء </a:t>
            </a:r>
            <a:r>
              <a:rPr lang="ar-DZ" sz="1200" b="1" dirty="0" err="1"/>
              <a:t>الاستبانة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/>
              <a:t>عمل فردي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النشاط: </a:t>
            </a:r>
            <a:r>
              <a:rPr lang="ar-DZ" sz="1200" b="1" dirty="0"/>
              <a:t>جمع المعلومات </a:t>
            </a:r>
          </a:p>
          <a:p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04340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SA" sz="1200" b="1" dirty="0">
                <a:solidFill>
                  <a:srgbClr val="FF0000"/>
                </a:solidFill>
              </a:rPr>
              <a:t>ملاحظة: استثمار فهرس كتاب التلميذ</a:t>
            </a:r>
            <a:r>
              <a:rPr lang="ar-SA" sz="1200" b="1" baseline="0" dirty="0">
                <a:solidFill>
                  <a:srgbClr val="FF0000"/>
                </a:solidFill>
              </a:rPr>
              <a:t> حسب المرحلة وحسب التخصص </a:t>
            </a:r>
            <a:endParaRPr lang="ar-SA" sz="1200" b="1" dirty="0">
              <a:solidFill>
                <a:srgbClr val="FF0000"/>
              </a:solidFill>
            </a:endParaRP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>
                <a:solidFill>
                  <a:srgbClr val="FF0000"/>
                </a:solidFill>
              </a:rPr>
              <a:t>مدته: 30</a:t>
            </a:r>
            <a:r>
              <a:rPr lang="ar-DZ" sz="1200" b="1" dirty="0"/>
              <a:t>د 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تمكين</a:t>
            </a:r>
            <a:r>
              <a:rPr lang="ar-DZ" sz="1200" b="1" baseline="0" dirty="0">
                <a:solidFill>
                  <a:srgbClr val="FF0000"/>
                </a:solidFill>
              </a:rPr>
              <a:t> المتربصين من استغلال الكتاب المدرسي</a:t>
            </a:r>
            <a:r>
              <a:rPr lang="ar-DZ" sz="1200" b="1" dirty="0"/>
              <a:t>. 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</a:t>
            </a:r>
            <a:r>
              <a:rPr lang="ar-DZ" sz="1200" b="1" dirty="0"/>
              <a:t>المعتمد: بطاقة درس + بطاقة خاصة بالتمارين </a:t>
            </a:r>
            <a:r>
              <a:rPr lang="ar-DZ" sz="1200" b="1" baseline="0" dirty="0" smtClean="0"/>
              <a:t>ـ 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ورقة العمل المتدرب: تحديد الميادين المختلفة +</a:t>
            </a:r>
            <a:r>
              <a:rPr lang="ar-DZ" sz="1200" b="1" baseline="0" dirty="0">
                <a:solidFill>
                  <a:srgbClr val="FF0000"/>
                </a:solidFill>
              </a:rPr>
              <a:t> بناء </a:t>
            </a:r>
            <a:r>
              <a:rPr lang="ar-DZ" sz="1200" b="1" baseline="0" dirty="0" err="1">
                <a:solidFill>
                  <a:srgbClr val="FF0000"/>
                </a:solidFill>
              </a:rPr>
              <a:t>سيرورة</a:t>
            </a:r>
            <a:r>
              <a:rPr lang="ar-DZ" sz="1200" b="1" baseline="0" dirty="0">
                <a:solidFill>
                  <a:srgbClr val="FF0000"/>
                </a:solidFill>
              </a:rPr>
              <a:t> درس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 smtClean="0">
                <a:solidFill>
                  <a:srgbClr val="FF0000"/>
                </a:solidFill>
              </a:rPr>
              <a:t>التعليمة01: </a:t>
            </a:r>
            <a:r>
              <a:rPr lang="ar-DZ" sz="1200" b="1" dirty="0">
                <a:solidFill>
                  <a:srgbClr val="FF0000"/>
                </a:solidFill>
              </a:rPr>
              <a:t>من خلال</a:t>
            </a:r>
            <a:r>
              <a:rPr lang="ar-DZ" sz="1200" b="1" baseline="0" dirty="0">
                <a:solidFill>
                  <a:srgbClr val="FF0000"/>
                </a:solidFill>
              </a:rPr>
              <a:t> البطاقة 1 يقوم المتربص بتحديد الميادين المختلفة 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baseline="0" dirty="0" smtClean="0">
                <a:solidFill>
                  <a:srgbClr val="FF0000"/>
                </a:solidFill>
              </a:rPr>
              <a:t>التعليمة02: </a:t>
            </a:r>
            <a:r>
              <a:rPr lang="ar-DZ" sz="1200" b="1" baseline="0" dirty="0">
                <a:solidFill>
                  <a:srgbClr val="FF0000"/>
                </a:solidFill>
              </a:rPr>
              <a:t>من خلال البطاقة 2 يقوم المتربص بتحديد مراحل سيرورة الدرس وربطها ببطاقة التمارين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عمل ثنائي 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النشاط: تقديم</a:t>
            </a:r>
            <a:r>
              <a:rPr lang="ar-DZ" sz="1200" b="1" baseline="0" dirty="0">
                <a:solidFill>
                  <a:srgbClr val="FF0000"/>
                </a:solidFill>
              </a:rPr>
              <a:t> منهجية تناول الكتاب المدرسي في الرياضيات</a:t>
            </a:r>
            <a:r>
              <a:rPr lang="ar-DZ" sz="1200" b="1" dirty="0"/>
              <a:t> </a:t>
            </a:r>
          </a:p>
          <a:p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0434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>
                <a:solidFill>
                  <a:srgbClr val="FF0000"/>
                </a:solidFill>
              </a:rPr>
              <a:t>مدته: 20</a:t>
            </a:r>
            <a:r>
              <a:rPr lang="ar-DZ" sz="1200" b="1" dirty="0"/>
              <a:t>د 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التعرف على الوسائل </a:t>
            </a:r>
            <a:r>
              <a:rPr lang="ar-DZ" sz="1200" b="1" dirty="0" smtClean="0">
                <a:solidFill>
                  <a:srgbClr val="FF0000"/>
                </a:solidFill>
              </a:rPr>
              <a:t>شبه المدرسية والدعائم التّعليمية</a:t>
            </a:r>
            <a:r>
              <a:rPr lang="ar-DZ" sz="1200" b="1" dirty="0"/>
              <a:t>. 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</a:t>
            </a:r>
            <a:r>
              <a:rPr lang="ar-DZ" sz="1200" b="1" dirty="0"/>
              <a:t>المعتمد: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ورقة </a:t>
            </a:r>
            <a:r>
              <a:rPr lang="ar-DZ" sz="1200" b="1" dirty="0" smtClean="0">
                <a:solidFill>
                  <a:srgbClr val="FF0000"/>
                </a:solidFill>
              </a:rPr>
              <a:t>عمل المتكون:</a:t>
            </a:r>
            <a:r>
              <a:rPr lang="ar-DZ" sz="1200" b="1" baseline="0" dirty="0" smtClean="0">
                <a:solidFill>
                  <a:srgbClr val="FF0000"/>
                </a:solidFill>
              </a:rPr>
              <a:t> </a:t>
            </a:r>
            <a:r>
              <a:rPr lang="ar-DZ" sz="1200" b="1" baseline="0" dirty="0">
                <a:solidFill>
                  <a:srgbClr val="FF0000"/>
                </a:solidFill>
              </a:rPr>
              <a:t>جدول 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 err="1" smtClean="0"/>
              <a:t>التعليمة </a:t>
            </a:r>
            <a:r>
              <a:rPr lang="ar-DZ" sz="1200" b="1" dirty="0" smtClean="0"/>
              <a:t>: بتطبيق استراتيجية خذ واحدة وهات واحدة قم بملء الجدول </a:t>
            </a:r>
            <a:endParaRPr lang="ar-DZ" sz="1200" b="1" baseline="0" dirty="0">
              <a:solidFill>
                <a:srgbClr val="FF0000"/>
              </a:solidFill>
            </a:endParaRP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 err="1">
                <a:solidFill>
                  <a:srgbClr val="FF0000"/>
                </a:solidFill>
              </a:rPr>
              <a:t>الاستراتيجية</a:t>
            </a:r>
            <a:r>
              <a:rPr lang="ar-DZ" sz="1200" b="1" dirty="0">
                <a:solidFill>
                  <a:srgbClr val="FF0000"/>
                </a:solidFill>
              </a:rPr>
              <a:t> المطبقة: خذ واحدة </a:t>
            </a:r>
            <a:r>
              <a:rPr lang="ar-DZ" sz="1200" b="1" dirty="0" err="1">
                <a:solidFill>
                  <a:srgbClr val="FF0000"/>
                </a:solidFill>
              </a:rPr>
              <a:t>واعط</a:t>
            </a:r>
            <a:r>
              <a:rPr lang="ar-DZ" sz="1200" b="1" dirty="0">
                <a:solidFill>
                  <a:srgbClr val="FF0000"/>
                </a:solidFill>
              </a:rPr>
              <a:t> واحدة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النشاط: مناقشة الاختيارات المختلفة</a:t>
            </a:r>
            <a:endParaRPr lang="ar-DZ" sz="1200" b="1" dirty="0"/>
          </a:p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41272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20د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>
                <a:solidFill>
                  <a:srgbClr val="00B0F0"/>
                </a:solidFill>
              </a:rPr>
              <a:t> الهدف: تنشيط التعلم باعتماد الاستراتيجيات </a:t>
            </a:r>
            <a:r>
              <a:rPr lang="ar-DZ" sz="1200" b="1" dirty="0" err="1">
                <a:solidFill>
                  <a:srgbClr val="00B0F0"/>
                </a:solidFill>
              </a:rPr>
              <a:t>الحديثة </a:t>
            </a:r>
            <a:r>
              <a:rPr lang="ar-DZ" sz="1200" b="1" dirty="0">
                <a:solidFill>
                  <a:srgbClr val="00B0F0"/>
                </a:solidFill>
              </a:rPr>
              <a:t>( حل المشكلات</a:t>
            </a:r>
            <a:r>
              <a:rPr lang="ar-DZ" sz="1200" b="1" dirty="0" err="1">
                <a:solidFill>
                  <a:srgbClr val="00B0F0"/>
                </a:solidFill>
              </a:rPr>
              <a:t>)</a:t>
            </a:r>
            <a:endParaRPr lang="ar-DZ" sz="1200" b="1" dirty="0">
              <a:solidFill>
                <a:srgbClr val="00B0F0"/>
              </a:solidFill>
            </a:endParaRP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المعتمد:</a:t>
            </a:r>
            <a:r>
              <a:rPr lang="ar-SA" sz="1200" b="1" baseline="0" dirty="0">
                <a:solidFill>
                  <a:srgbClr val="FF0000"/>
                </a:solidFill>
              </a:rPr>
              <a:t>  5</a:t>
            </a:r>
            <a:r>
              <a:rPr lang="ar-DZ" sz="1200" b="1" dirty="0">
                <a:solidFill>
                  <a:srgbClr val="FF0000"/>
                </a:solidFill>
              </a:rPr>
              <a:t> </a:t>
            </a:r>
            <a:r>
              <a:rPr lang="ar-DZ" sz="1200" b="1" dirty="0">
                <a:hlinkClick r:id="rId4" action="ppaction://hlinkfile"/>
              </a:rPr>
              <a:t>أشكال هندسية </a:t>
            </a:r>
            <a:r>
              <a:rPr lang="ar-SA" sz="1200" b="1" dirty="0">
                <a:hlinkClick r:id="rId4" action="ppaction://hlinkfile"/>
              </a:rPr>
              <a:t>ـ </a:t>
            </a:r>
            <a:r>
              <a:rPr lang="ar-DZ" sz="1200" b="1" dirty="0">
                <a:hlinkClick r:id="rId4" action="ppaction://hlinkfile"/>
              </a:rPr>
              <a:t> مربعات </a:t>
            </a:r>
            <a:r>
              <a:rPr lang="ar-DZ" sz="1200" b="1" dirty="0"/>
              <a:t>( تقص للحصول على شبه منحرف + مثلث)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 smtClean="0">
                <a:solidFill>
                  <a:srgbClr val="FF0000"/>
                </a:solidFill>
              </a:rPr>
              <a:t> عمل</a:t>
            </a:r>
            <a:r>
              <a:rPr lang="ar-DZ" sz="1200" b="1" baseline="0" dirty="0" smtClean="0">
                <a:solidFill>
                  <a:srgbClr val="FF0000"/>
                </a:solidFill>
              </a:rPr>
              <a:t> فوجي : ورقة عمل جماعيّة</a:t>
            </a:r>
            <a:endParaRPr lang="ar-DZ" sz="1200" b="1" dirty="0" smtClean="0">
              <a:solidFill>
                <a:srgbClr val="FF0000"/>
              </a:solidFill>
            </a:endParaRP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 smtClean="0">
                <a:solidFill>
                  <a:srgbClr val="FF0000"/>
                </a:solidFill>
              </a:rPr>
              <a:t>المهمة</a:t>
            </a:r>
            <a:r>
              <a:rPr lang="ar-DZ" sz="1200" b="1" dirty="0">
                <a:solidFill>
                  <a:srgbClr val="FF0000"/>
                </a:solidFill>
              </a:rPr>
              <a:t>: </a:t>
            </a:r>
            <a:r>
              <a:rPr lang="ar-DZ" sz="1200" b="1" dirty="0"/>
              <a:t>الوصول الى انشاء مربع بواسطة</a:t>
            </a:r>
            <a:r>
              <a:rPr lang="ar-DZ" sz="1200" b="1" dirty="0">
                <a:hlinkClick r:id="rId4" action="ppaction://hlinkfile"/>
              </a:rPr>
              <a:t> </a:t>
            </a:r>
            <a:r>
              <a:rPr lang="ar-DZ" sz="1200" b="1" dirty="0"/>
              <a:t>المثلثات و</a:t>
            </a:r>
            <a:r>
              <a:rPr lang="ar-SA" sz="1200" b="1" dirty="0"/>
              <a:t>أ</a:t>
            </a:r>
            <a:r>
              <a:rPr lang="ar-DZ" sz="1200" b="1" dirty="0"/>
              <a:t>شباه المنحرف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التعليمة 1: </a:t>
            </a:r>
            <a:r>
              <a:rPr lang="ar-DZ" sz="1200" b="1" dirty="0" smtClean="0"/>
              <a:t>قم بتشكيل مربع كبير  موظّفًا اجراءات رياضية مختلفة 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 smtClean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/>
              <a:t>استراتيجية حل المشكلات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النشاط: </a:t>
            </a:r>
            <a:r>
              <a:rPr lang="ar-DZ" sz="1200" b="1" dirty="0"/>
              <a:t>مناقشة الاجراءات التي توصل  اليها </a:t>
            </a:r>
            <a:r>
              <a:rPr lang="ar-DZ" sz="1200" b="1" dirty="0" err="1" smtClean="0"/>
              <a:t>المتكونون</a:t>
            </a:r>
            <a:endParaRPr lang="ar-DZ" sz="1200" b="1" dirty="0"/>
          </a:p>
          <a:p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608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30د</a:t>
            </a:r>
            <a:endParaRPr lang="ar-SA" sz="1200" b="1" dirty="0"/>
          </a:p>
          <a:p>
            <a:pPr algn="r" rtl="1">
              <a:lnSpc>
                <a:spcPct val="150000"/>
              </a:lnSpc>
            </a:pPr>
            <a:r>
              <a:rPr lang="ar-SA" sz="1200" b="1" dirty="0" smtClean="0">
                <a:solidFill>
                  <a:srgbClr val="FF0000"/>
                </a:solidFill>
              </a:rPr>
              <a:t>ملاحظة: </a:t>
            </a:r>
            <a:r>
              <a:rPr lang="ar-DZ" sz="1200" b="1" dirty="0" smtClean="0">
                <a:solidFill>
                  <a:srgbClr val="FF0000"/>
                </a:solidFill>
              </a:rPr>
              <a:t>اقتراح</a:t>
            </a:r>
            <a:r>
              <a:rPr lang="ar-SA" sz="1200" b="1" dirty="0" smtClean="0">
                <a:solidFill>
                  <a:srgbClr val="FF0000"/>
                </a:solidFill>
              </a:rPr>
              <a:t> فيديو حسب المرحلة الدراسية (</a:t>
            </a:r>
            <a:r>
              <a:rPr lang="ar-SA" sz="1200" b="1" baseline="0" dirty="0" smtClean="0">
                <a:solidFill>
                  <a:srgbClr val="FF0000"/>
                </a:solidFill>
              </a:rPr>
              <a:t> </a:t>
            </a:r>
            <a:r>
              <a:rPr lang="ar-DZ" sz="1200" b="1" baseline="0" dirty="0" err="1" smtClean="0">
                <a:solidFill>
                  <a:srgbClr val="FF0000"/>
                </a:solidFill>
              </a:rPr>
              <a:t>الإبتدائي</a:t>
            </a:r>
            <a:r>
              <a:rPr lang="ar-DZ" sz="1200" b="1" baseline="0" dirty="0" smtClean="0">
                <a:solidFill>
                  <a:srgbClr val="FF0000"/>
                </a:solidFill>
              </a:rPr>
              <a:t> </a:t>
            </a:r>
            <a:r>
              <a:rPr lang="ar-SA" sz="1200" b="1" baseline="0" dirty="0" smtClean="0">
                <a:solidFill>
                  <a:srgbClr val="FF0000"/>
                </a:solidFill>
              </a:rPr>
              <a:t>المتوسط  </a:t>
            </a:r>
            <a:r>
              <a:rPr lang="ar-SA" sz="1200" b="1" baseline="0" dirty="0" err="1" smtClean="0">
                <a:solidFill>
                  <a:srgbClr val="FF0000"/>
                </a:solidFill>
              </a:rPr>
              <a:t>أوالثانوي</a:t>
            </a:r>
            <a:r>
              <a:rPr lang="ar-SA" sz="1200" b="1" baseline="0" dirty="0" smtClean="0">
                <a:solidFill>
                  <a:srgbClr val="FF0000"/>
                </a:solidFill>
              </a:rPr>
              <a:t>)</a:t>
            </a:r>
            <a:endParaRPr lang="ar-SA" sz="1200" b="1" dirty="0" smtClean="0">
              <a:solidFill>
                <a:srgbClr val="FF0000"/>
              </a:solidFill>
            </a:endParaRPr>
          </a:p>
          <a:p>
            <a:pPr marL="0" marR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1200" b="1" baseline="0" dirty="0" smtClean="0">
                <a:solidFill>
                  <a:srgbClr val="FF0000"/>
                </a:solidFill>
              </a:rPr>
              <a:t>مدخل للفيديو</a:t>
            </a:r>
            <a:r>
              <a:rPr lang="ar-SA" sz="1200" b="1" baseline="0" dirty="0" smtClean="0">
                <a:solidFill>
                  <a:srgbClr val="FF0000"/>
                </a:solidFill>
              </a:rPr>
              <a:t> </a:t>
            </a:r>
            <a:r>
              <a:rPr lang="ar-SA" sz="1200" b="1" baseline="0" dirty="0">
                <a:solidFill>
                  <a:srgbClr val="FF0000"/>
                </a:solidFill>
              </a:rPr>
              <a:t>: </a:t>
            </a:r>
            <a:r>
              <a:rPr lang="ar-SA" sz="1200" b="1" dirty="0" smtClean="0"/>
              <a:t>التركيز على المراحل المختلفة لتسيير الدرس ،</a:t>
            </a:r>
            <a:r>
              <a:rPr lang="ar-SA" sz="1200" b="1" baseline="0" dirty="0" smtClean="0"/>
              <a:t> تكييف استغلال الفضاء حسب الاستراتيجيات المعتمدة في الحصة الواحدة</a:t>
            </a:r>
            <a:endParaRPr lang="ar-SA" dirty="0" smtClean="0"/>
          </a:p>
          <a:p>
            <a:pPr algn="r" rtl="1">
              <a:lnSpc>
                <a:spcPct val="150000"/>
              </a:lnSpc>
            </a:pPr>
            <a:r>
              <a:rPr lang="ar-DZ" sz="1200" b="1" dirty="0" smtClean="0">
                <a:solidFill>
                  <a:srgbClr val="FF0000"/>
                </a:solidFill>
              </a:rPr>
              <a:t>الهدف</a:t>
            </a:r>
            <a:r>
              <a:rPr lang="ar-DZ" sz="1200" b="1" dirty="0">
                <a:solidFill>
                  <a:srgbClr val="FF0000"/>
                </a:solidFill>
              </a:rPr>
              <a:t>:  </a:t>
            </a:r>
            <a:r>
              <a:rPr lang="ar-DZ" sz="1200" b="1" dirty="0" smtClean="0"/>
              <a:t>اكتشاف المراحل المختلفة لتسيير الدرس  </a:t>
            </a:r>
          </a:p>
          <a:p>
            <a:pPr algn="r" rtl="1">
              <a:lnSpc>
                <a:spcPct val="150000"/>
              </a:lnSpc>
            </a:pPr>
            <a:r>
              <a:rPr lang="ar-DZ" sz="1200" b="1" dirty="0" smtClean="0">
                <a:solidFill>
                  <a:srgbClr val="FF0000"/>
                </a:solidFill>
              </a:rPr>
              <a:t>السند </a:t>
            </a:r>
            <a:r>
              <a:rPr lang="ar-DZ" sz="1200" b="1" dirty="0">
                <a:solidFill>
                  <a:srgbClr val="FF0000"/>
                </a:solidFill>
              </a:rPr>
              <a:t>المعتمد: فيديو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  <a:hlinkClick r:id="rId4" action="ppaction://hlinkfile"/>
              </a:rPr>
              <a:t>ورقة عمل </a:t>
            </a:r>
            <a:r>
              <a:rPr lang="ar-DZ" sz="1200" b="1" dirty="0" smtClean="0">
                <a:solidFill>
                  <a:srgbClr val="FF0000"/>
                </a:solidFill>
              </a:rPr>
              <a:t>المتكون: </a:t>
            </a:r>
            <a:r>
              <a:rPr lang="ar-SA" sz="1200" b="1" dirty="0"/>
              <a:t>ملاحظات مكتوبة</a:t>
            </a:r>
            <a:r>
              <a:rPr lang="ar-DZ" sz="1200" b="1" dirty="0"/>
              <a:t> </a:t>
            </a:r>
            <a:r>
              <a:rPr lang="ar-SA" sz="1200" b="1" dirty="0"/>
              <a:t> 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 </a:t>
            </a:r>
            <a:r>
              <a:rPr lang="ar-DZ" sz="1200" b="1" dirty="0">
                <a:solidFill>
                  <a:srgbClr val="FF0000"/>
                </a:solidFill>
              </a:rPr>
              <a:t>التعليمة </a:t>
            </a:r>
            <a:r>
              <a:rPr lang="ar-DZ" sz="1200" b="1" dirty="0" smtClean="0">
                <a:solidFill>
                  <a:srgbClr val="FF0000"/>
                </a:solidFill>
              </a:rPr>
              <a:t>: </a:t>
            </a:r>
            <a:r>
              <a:rPr lang="ar-DZ" sz="1200" b="1" dirty="0" smtClean="0"/>
              <a:t>اكتشف المراحل المختلفة لتسيير الدرس 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/>
              <a:t>استراتيجية العصف الذهني </a:t>
            </a:r>
          </a:p>
          <a:p>
            <a:pPr algn="r" rtl="1">
              <a:lnSpc>
                <a:spcPct val="150000"/>
              </a:lnSpc>
            </a:pPr>
            <a:r>
              <a:rPr lang="ar-DZ" sz="1200" b="1" dirty="0"/>
              <a:t> </a:t>
            </a:r>
            <a:r>
              <a:rPr lang="ar-DZ" sz="1200" b="1" dirty="0" smtClean="0">
                <a:solidFill>
                  <a:srgbClr val="FF0000"/>
                </a:solidFill>
              </a:rPr>
              <a:t>الخلاصة: </a:t>
            </a:r>
            <a:r>
              <a:rPr lang="ar-SA" sz="1200" b="1" baseline="0" dirty="0" smtClean="0">
                <a:solidFill>
                  <a:srgbClr val="FF0000"/>
                </a:solidFill>
              </a:rPr>
              <a:t>فيديو يركز على ممارسات صفية كاملة ابتداء من مرحلة الانطلاق الى اخر مرحلة </a:t>
            </a:r>
          </a:p>
          <a:p>
            <a:pPr algn="r" rtl="1">
              <a:lnSpc>
                <a:spcPct val="150000"/>
              </a:lnSpc>
            </a:pPr>
            <a:r>
              <a:rPr lang="ar-SA" sz="1200" b="1" baseline="0" dirty="0" smtClean="0">
                <a:solidFill>
                  <a:srgbClr val="FF0000"/>
                </a:solidFill>
              </a:rPr>
              <a:t>يكتشف المتكون الممارسات الايجابية من خلال تنويع العمل </a:t>
            </a:r>
            <a:r>
              <a:rPr lang="ar-DZ" sz="1200" b="1" baseline="0" dirty="0" smtClean="0">
                <a:solidFill>
                  <a:srgbClr val="FF0000"/>
                </a:solidFill>
              </a:rPr>
              <a:t>ال</a:t>
            </a:r>
            <a:r>
              <a:rPr lang="ar-SA" sz="1200" b="1" baseline="0" dirty="0" smtClean="0">
                <a:solidFill>
                  <a:srgbClr val="FF0000"/>
                </a:solidFill>
              </a:rPr>
              <a:t>فردي و</a:t>
            </a:r>
            <a:r>
              <a:rPr lang="ar-DZ" sz="1200" b="1" baseline="0" dirty="0" smtClean="0">
                <a:solidFill>
                  <a:srgbClr val="FF0000"/>
                </a:solidFill>
              </a:rPr>
              <a:t>ال</a:t>
            </a:r>
            <a:r>
              <a:rPr lang="ar-SA" sz="1200" b="1" baseline="0" dirty="0" smtClean="0">
                <a:solidFill>
                  <a:srgbClr val="FF0000"/>
                </a:solidFill>
              </a:rPr>
              <a:t>جماعي وتطبيق الاستراتيجيات ـ استخدام الوسيلة ـ تنظيم الطاولات المتنوع حسب طبيعة النشاط ، حسن استغلال السندات ...........</a:t>
            </a:r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29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20د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 </a:t>
            </a:r>
            <a:r>
              <a:rPr lang="ar-DZ" sz="1200" b="1" dirty="0"/>
              <a:t>يتوصل</a:t>
            </a:r>
            <a:r>
              <a:rPr lang="ar-DZ" sz="1200" b="1" baseline="0" dirty="0"/>
              <a:t> المتكون الى تحديد نقاط قوته ونقاط  ضعفه وماهي التحديات و </a:t>
            </a:r>
            <a:r>
              <a:rPr lang="ar-DZ" sz="1200" b="1" baseline="0" dirty="0" smtClean="0"/>
              <a:t>التهديدات؟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 </a:t>
            </a:r>
            <a:r>
              <a:rPr lang="ar-DZ" sz="1200" b="1" dirty="0">
                <a:solidFill>
                  <a:srgbClr val="FF0000"/>
                </a:solidFill>
                <a:hlinkClick r:id="rId4" action="ppaction://hlinkfile"/>
              </a:rPr>
              <a:t>ورقة عمل </a:t>
            </a:r>
            <a:r>
              <a:rPr lang="ar-DZ" sz="1200" b="1" dirty="0">
                <a:solidFill>
                  <a:srgbClr val="FF0000"/>
                </a:solidFill>
              </a:rPr>
              <a:t>المتدرب: </a:t>
            </a:r>
            <a:r>
              <a:rPr lang="ar-DZ" sz="1200" b="1" dirty="0"/>
              <a:t>نموذج</a:t>
            </a:r>
            <a:r>
              <a:rPr lang="ar-SA" sz="1200" b="1" dirty="0"/>
              <a:t> </a:t>
            </a:r>
            <a:r>
              <a:rPr lang="fr-FR" sz="1200" b="1" dirty="0"/>
              <a:t>SWOT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المهمة: </a:t>
            </a:r>
            <a:r>
              <a:rPr lang="ar-DZ" sz="1200" b="1" baseline="0" dirty="0">
                <a:solidFill>
                  <a:srgbClr val="FF0000"/>
                </a:solidFill>
              </a:rPr>
              <a:t> ملء الورقة حسب نموذج </a:t>
            </a:r>
            <a:r>
              <a:rPr lang="fr-FR" sz="1200" b="1" baseline="0" dirty="0">
                <a:solidFill>
                  <a:srgbClr val="FF0000"/>
                </a:solidFill>
              </a:rPr>
              <a:t>SWOT </a:t>
            </a:r>
            <a:endParaRPr lang="ar-DZ" sz="1200" b="1" baseline="0" dirty="0" smtClean="0">
              <a:solidFill>
                <a:srgbClr val="FF0000"/>
              </a:solidFill>
            </a:endParaRPr>
          </a:p>
          <a:p>
            <a:pPr algn="r" rtl="1"/>
            <a:r>
              <a:rPr lang="ar-DZ" sz="1200" b="1" baseline="0" dirty="0" smtClean="0">
                <a:solidFill>
                  <a:srgbClr val="FF0000"/>
                </a:solidFill>
              </a:rPr>
              <a:t>التعليمة: </a:t>
            </a:r>
            <a:r>
              <a:rPr lang="ar-SA" sz="1200" b="1" dirty="0" smtClean="0"/>
              <a:t>ح</a:t>
            </a:r>
            <a:r>
              <a:rPr lang="ar-DZ" sz="1200" b="1" dirty="0" err="1" smtClean="0"/>
              <a:t>دد</a:t>
            </a:r>
            <a:r>
              <a:rPr lang="ar-DZ" sz="1200" b="1" dirty="0" smtClean="0"/>
              <a:t> نقاط قوت</a:t>
            </a:r>
            <a:r>
              <a:rPr lang="ar-SA" sz="1200" b="1" dirty="0" smtClean="0"/>
              <a:t>ك</a:t>
            </a:r>
            <a:r>
              <a:rPr lang="ar-DZ" sz="1200" b="1" dirty="0" smtClean="0"/>
              <a:t> ونقاط  ضعف</a:t>
            </a:r>
            <a:r>
              <a:rPr lang="ar-SA" sz="1200" b="1" dirty="0" smtClean="0"/>
              <a:t>ك .</a:t>
            </a:r>
            <a:r>
              <a:rPr lang="ar-DZ" sz="1200" b="1" baseline="0" dirty="0" smtClean="0"/>
              <a:t> </a:t>
            </a:r>
            <a:r>
              <a:rPr lang="ar-DZ" sz="1200" b="1" dirty="0" smtClean="0"/>
              <a:t>وماهي التحديات </a:t>
            </a:r>
            <a:r>
              <a:rPr lang="ar-SA" sz="1200" b="1" dirty="0" smtClean="0"/>
              <a:t>التي تعترضك ؟ماهي الفرص المتاحة أمامك ؟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 </a:t>
            </a:r>
            <a:r>
              <a:rPr lang="ar-DZ" sz="1200" b="1" dirty="0" err="1">
                <a:solidFill>
                  <a:srgbClr val="FF0000"/>
                </a:solidFill>
              </a:rPr>
              <a:t>الاستراتيجية</a:t>
            </a:r>
            <a:r>
              <a:rPr lang="ar-DZ" sz="1200" b="1" dirty="0">
                <a:solidFill>
                  <a:srgbClr val="FF0000"/>
                </a:solidFill>
              </a:rPr>
              <a:t> المطبقة:</a:t>
            </a:r>
            <a:r>
              <a:rPr lang="fr-FR" sz="1200" b="1" dirty="0">
                <a:solidFill>
                  <a:srgbClr val="FF0000"/>
                </a:solidFill>
              </a:rPr>
              <a:t> </a:t>
            </a:r>
            <a:r>
              <a:rPr lang="ar-DZ" sz="1200" b="1" dirty="0">
                <a:solidFill>
                  <a:srgbClr val="FF0000"/>
                </a:solidFill>
              </a:rPr>
              <a:t>عمل</a:t>
            </a:r>
            <a:r>
              <a:rPr lang="ar-DZ" sz="1200" b="1" baseline="0" dirty="0">
                <a:solidFill>
                  <a:srgbClr val="FF0000"/>
                </a:solidFill>
              </a:rPr>
              <a:t> فردي 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النشاط: </a:t>
            </a:r>
            <a:r>
              <a:rPr lang="ar-SA" sz="1200" b="1" dirty="0"/>
              <a:t>مناقشة وتوصيات</a:t>
            </a:r>
            <a:endParaRPr lang="ar-SA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9722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28887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45 د</a:t>
            </a:r>
            <a:endParaRPr lang="ar-SA" sz="1200" b="1" dirty="0"/>
          </a:p>
          <a:p>
            <a:pPr algn="r" rtl="1">
              <a:lnSpc>
                <a:spcPct val="150000"/>
              </a:lnSpc>
            </a:pPr>
            <a:r>
              <a:rPr lang="ar-SA" sz="1200" b="1" dirty="0"/>
              <a:t>ملاحظة: على ضوء الانشطة المقترحة يتم تحضير انشطة مماثلة</a:t>
            </a:r>
            <a:r>
              <a:rPr lang="ar-SA" sz="1200" b="1" baseline="0" dirty="0"/>
              <a:t> خاصة بكل مرحلة وتخصص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</a:t>
            </a:r>
            <a:r>
              <a:rPr lang="ar-DZ" sz="1200" b="1" dirty="0"/>
              <a:t>يتوصل </a:t>
            </a:r>
            <a:r>
              <a:rPr lang="ar-DZ" sz="1200" b="1" dirty="0" smtClean="0"/>
              <a:t>المتكون </a:t>
            </a:r>
            <a:r>
              <a:rPr lang="ar-DZ" sz="1200" b="1" dirty="0"/>
              <a:t>الى توزيع أنشطة اللغة العربية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المعتمد: </a:t>
            </a:r>
            <a:r>
              <a:rPr lang="ar-DZ" sz="1200" b="1" dirty="0"/>
              <a:t>الفهرس + جدول يتضمن مختلف الميادين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  <a:hlinkClick r:id="rId4" action="ppaction://hlinkfile"/>
              </a:rPr>
              <a:t>ورقة عمل المتدرب</a:t>
            </a:r>
            <a:r>
              <a:rPr lang="ar-DZ" sz="1200" b="1" dirty="0">
                <a:solidFill>
                  <a:srgbClr val="FF0000"/>
                </a:solidFill>
              </a:rPr>
              <a:t>: </a:t>
            </a:r>
            <a:r>
              <a:rPr lang="ar-DZ" sz="1200" b="1" dirty="0"/>
              <a:t>جدول</a:t>
            </a:r>
            <a:r>
              <a:rPr lang="ar-DZ" sz="1200" b="1" baseline="0" dirty="0"/>
              <a:t> يملأ من طرف المتربصين</a:t>
            </a:r>
            <a:endParaRPr lang="ar-SA" sz="1200" b="1" dirty="0"/>
          </a:p>
          <a:p>
            <a:pPr marL="0" marR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المهمة: </a:t>
            </a:r>
            <a:r>
              <a:rPr lang="ar-DZ" sz="1200" b="1" dirty="0"/>
              <a:t>يقوم المتربص بملأ الفهرس حسب تسلسل العناوين وفي المرحلة الثانية يقوم بتوزيع أنشطة اللغة العربية على الميادين تتبع </a:t>
            </a:r>
            <a:r>
              <a:rPr lang="ar-DZ" sz="1200" b="1" dirty="0" smtClean="0"/>
              <a:t>بمناقشة</a:t>
            </a:r>
          </a:p>
          <a:p>
            <a:pPr marL="0" marR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ar-DZ" sz="1200" b="1" dirty="0" smtClean="0"/>
              <a:t>التعليمة: حدد</a:t>
            </a:r>
            <a:r>
              <a:rPr lang="ar-SA" sz="1200" b="1" dirty="0" smtClean="0"/>
              <a:t> عناوين وميادين</a:t>
            </a:r>
            <a:r>
              <a:rPr lang="ar-DZ" sz="1200" b="1" dirty="0" smtClean="0"/>
              <a:t> أنشطة اللغة</a:t>
            </a:r>
            <a:r>
              <a:rPr lang="ar-SA" sz="1200" b="1" dirty="0" smtClean="0"/>
              <a:t> العربية</a:t>
            </a:r>
            <a:r>
              <a:rPr lang="ar-DZ" sz="1200" b="1" dirty="0" smtClean="0"/>
              <a:t> مستعينًا ب</a:t>
            </a:r>
            <a:r>
              <a:rPr lang="ar-SA" sz="1200" b="1" dirty="0" err="1" smtClean="0"/>
              <a:t>وثائ</a:t>
            </a:r>
            <a:r>
              <a:rPr lang="ar-DZ" sz="1200" b="1" dirty="0" smtClean="0"/>
              <a:t>ق المادّة</a:t>
            </a:r>
            <a:endParaRPr lang="ar-DZ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/>
              <a:t>عمل ثنائي + عمل</a:t>
            </a:r>
            <a:r>
              <a:rPr lang="ar-DZ" sz="1200" b="1" baseline="0" dirty="0"/>
              <a:t> </a:t>
            </a:r>
            <a:r>
              <a:rPr lang="ar-DZ" sz="1200" b="1" dirty="0"/>
              <a:t>مجموعات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النشاط: عرض و تصديق </a:t>
            </a:r>
            <a:endParaRPr lang="ar-DZ" sz="1200" b="1" dirty="0"/>
          </a:p>
          <a:p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1909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SA" dirty="0"/>
              <a:t>الحل :إضافة حاسوب19+1=20 وحساب نصف 20 =10 و حساب ربع 20=5 وحساب خمس20=4</a:t>
            </a:r>
          </a:p>
          <a:p>
            <a:pPr algn="r" rtl="1"/>
            <a:r>
              <a:rPr lang="ar-SA" dirty="0"/>
              <a:t>لاحظ أن مجموع 10+5+4=19 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3373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45 د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يتدرب </a:t>
            </a:r>
            <a:r>
              <a:rPr lang="ar-DZ" sz="1200" b="1" dirty="0" smtClean="0">
                <a:solidFill>
                  <a:srgbClr val="FF0000"/>
                </a:solidFill>
              </a:rPr>
              <a:t>المتكون </a:t>
            </a:r>
            <a:r>
              <a:rPr lang="ar-DZ" sz="1200" b="1" dirty="0">
                <a:solidFill>
                  <a:srgbClr val="FF0000"/>
                </a:solidFill>
              </a:rPr>
              <a:t>على مسك واعداد الكراس</a:t>
            </a:r>
            <a:r>
              <a:rPr lang="ar-DZ" sz="1200" b="1" baseline="0" dirty="0">
                <a:solidFill>
                  <a:srgbClr val="FF0000"/>
                </a:solidFill>
              </a:rPr>
              <a:t> اليومي</a:t>
            </a:r>
            <a:r>
              <a:rPr lang="ar-SA" sz="1200" b="1" baseline="0" dirty="0">
                <a:solidFill>
                  <a:srgbClr val="FF0000"/>
                </a:solidFill>
              </a:rPr>
              <a:t> والمذكرة حسب </a:t>
            </a:r>
            <a:r>
              <a:rPr lang="ar-SA" sz="2800" b="1" baseline="0" dirty="0">
                <a:solidFill>
                  <a:srgbClr val="FF0000"/>
                </a:solidFill>
              </a:rPr>
              <a:t>المرحلة</a:t>
            </a:r>
            <a:r>
              <a:rPr lang="ar-SA" sz="1600" b="1" baseline="0" dirty="0">
                <a:solidFill>
                  <a:srgbClr val="FF0000"/>
                </a:solidFill>
              </a:rPr>
              <a:t> </a:t>
            </a:r>
            <a:r>
              <a:rPr lang="ar-SA" sz="1200" b="1" baseline="0" dirty="0">
                <a:solidFill>
                  <a:srgbClr val="FF0000"/>
                </a:solidFill>
              </a:rPr>
              <a:t>و التخصص</a:t>
            </a:r>
            <a:endParaRPr lang="ar-DZ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المعتمد:نموذج من الكراس اليومي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ورقة عمل </a:t>
            </a:r>
            <a:r>
              <a:rPr lang="ar-DZ" sz="1200" b="1" dirty="0" smtClean="0">
                <a:solidFill>
                  <a:srgbClr val="FF0000"/>
                </a:solidFill>
              </a:rPr>
              <a:t>المتكون: </a:t>
            </a:r>
            <a:r>
              <a:rPr lang="ar-DZ" sz="1200" b="1" dirty="0">
                <a:solidFill>
                  <a:srgbClr val="FF0000"/>
                </a:solidFill>
              </a:rPr>
              <a:t>ورقة عمل لنموذج من الكراس اليومي 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المهمة: </a:t>
            </a:r>
            <a:r>
              <a:rPr lang="ar-DZ" sz="1200" b="1" dirty="0"/>
              <a:t>الوصول </a:t>
            </a:r>
            <a:r>
              <a:rPr lang="ar-DZ" sz="1200" b="1" dirty="0" smtClean="0"/>
              <a:t>إلى إعداد </a:t>
            </a:r>
            <a:r>
              <a:rPr lang="ar-DZ" sz="1200" b="1" dirty="0"/>
              <a:t>ومسك الكراس اليومي من خلال ملء الخانات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/>
              <a:t>عمل أفواج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النشاط: </a:t>
            </a:r>
            <a:r>
              <a:rPr lang="ar-DZ" sz="1200" b="1" dirty="0"/>
              <a:t>مناقشة الاجراءات التي توصل  اليها </a:t>
            </a:r>
            <a:r>
              <a:rPr lang="ar-DZ" sz="1200" b="1" dirty="0" err="1" smtClean="0"/>
              <a:t>المتكونون</a:t>
            </a:r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608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400" b="1" dirty="0">
                <a:solidFill>
                  <a:srgbClr val="FF0000"/>
                </a:solidFill>
              </a:rPr>
              <a:t>مدته: </a:t>
            </a:r>
            <a:r>
              <a:rPr lang="ar-DZ" sz="1400" b="1" dirty="0"/>
              <a:t>10د</a:t>
            </a:r>
            <a:endParaRPr lang="ar-SA" sz="14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400" b="1" dirty="0"/>
              <a:t> </a:t>
            </a:r>
            <a:r>
              <a:rPr lang="ar-DZ" sz="1400" b="1" dirty="0">
                <a:solidFill>
                  <a:srgbClr val="FF0000"/>
                </a:solidFill>
              </a:rPr>
              <a:t>الهدف: </a:t>
            </a:r>
            <a:r>
              <a:rPr lang="ar-DZ" sz="1200" b="1" dirty="0"/>
              <a:t>حصر اتجاهات وتصورات المتربصين</a:t>
            </a:r>
            <a:endParaRPr lang="ar-DZ" sz="14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400" b="1" dirty="0"/>
              <a:t> </a:t>
            </a:r>
            <a:r>
              <a:rPr lang="ar-DZ" sz="1400" b="1" dirty="0">
                <a:solidFill>
                  <a:srgbClr val="FF0000"/>
                </a:solidFill>
              </a:rPr>
              <a:t>السند المعتمد: </a:t>
            </a:r>
            <a:r>
              <a:rPr lang="ar-DZ" sz="1200" b="1" dirty="0"/>
              <a:t>سند يحمل اختيارات متعددة تساعد المتدرب في ضبط تصوراته 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400" b="1" dirty="0"/>
              <a:t> </a:t>
            </a:r>
            <a:r>
              <a:rPr lang="ar-DZ" sz="1400" b="1" dirty="0">
                <a:solidFill>
                  <a:srgbClr val="FF0000"/>
                </a:solidFill>
              </a:rPr>
              <a:t>ورقة عمل المتدرب: </a:t>
            </a:r>
            <a:r>
              <a:rPr lang="ar-DZ" sz="1200" b="1" dirty="0"/>
              <a:t>ورقة عمل تتمثل في بوصلة وعبارات مختلفة</a:t>
            </a:r>
            <a:endParaRPr lang="ar-SA" sz="1400" b="1" dirty="0"/>
          </a:p>
          <a:p>
            <a:pPr algn="just" rtl="1">
              <a:lnSpc>
                <a:spcPct val="150000"/>
              </a:lnSpc>
              <a:buBlip>
                <a:blip r:embed="rId3"/>
              </a:buBlip>
            </a:pPr>
            <a:r>
              <a:rPr lang="ar-DZ" sz="14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المهمة:</a:t>
            </a:r>
            <a:r>
              <a:rPr lang="ar-DZ" sz="1200" b="1" dirty="0" err="1"/>
              <a:t>يختارالمتدرب</a:t>
            </a:r>
            <a:r>
              <a:rPr lang="ar-DZ" sz="1200" b="1" dirty="0"/>
              <a:t> ما يتناسب وممارساته </a:t>
            </a:r>
            <a:r>
              <a:rPr lang="ar-DZ" sz="1200" b="1" dirty="0" err="1"/>
              <a:t>البيداغوجية</a:t>
            </a:r>
            <a:r>
              <a:rPr lang="ar-DZ" sz="1200" b="1" dirty="0"/>
              <a:t> في إطار تسيير القسم</a:t>
            </a:r>
            <a:endParaRPr lang="ar-DZ" sz="14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400" b="1" dirty="0"/>
              <a:t> </a:t>
            </a:r>
            <a:r>
              <a:rPr lang="ar-DZ" sz="1400" b="1" dirty="0">
                <a:solidFill>
                  <a:srgbClr val="FF0000"/>
                </a:solidFill>
              </a:rPr>
              <a:t>التعليمة 1: </a:t>
            </a:r>
            <a:r>
              <a:rPr lang="ar-DZ" sz="1200" b="1" dirty="0"/>
              <a:t>اليك العبارات المختلفة وفق الاتجاهات الأربعة اختر العبارة التي تناسب تصوراتك</a:t>
            </a:r>
            <a:r>
              <a:rPr lang="ar-DZ" sz="1200" b="1" baseline="0" dirty="0"/>
              <a:t> </a:t>
            </a:r>
            <a:endParaRPr lang="ar-DZ" sz="14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400" b="1" dirty="0">
                <a:solidFill>
                  <a:schemeClr val="tx1"/>
                </a:solidFill>
              </a:rPr>
              <a:t> الاستراتيجية المطبقة: </a:t>
            </a:r>
            <a:r>
              <a:rPr lang="ar-SA" sz="1400" b="1" dirty="0">
                <a:solidFill>
                  <a:schemeClr val="tx1"/>
                </a:solidFill>
              </a:rPr>
              <a:t>الأركان </a:t>
            </a:r>
            <a:r>
              <a:rPr lang="ar-DZ" sz="1400" b="1" dirty="0">
                <a:solidFill>
                  <a:schemeClr val="tx1"/>
                </a:solidFill>
                <a:hlinkClick r:id="rId4" action="ppaction://hlinkfile"/>
              </a:rPr>
              <a:t>الأربعة </a:t>
            </a:r>
            <a:r>
              <a:rPr lang="ar-SA" sz="1400" b="1" dirty="0">
                <a:solidFill>
                  <a:schemeClr val="tx1"/>
                </a:solidFill>
              </a:rPr>
              <a:t> تحمل عبارات متعلقة</a:t>
            </a:r>
            <a:endParaRPr lang="ar-DZ" sz="1400" b="1" dirty="0">
              <a:solidFill>
                <a:schemeClr val="tx1"/>
              </a:solidFill>
            </a:endParaRP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400" b="1" dirty="0"/>
              <a:t> </a:t>
            </a:r>
            <a:r>
              <a:rPr lang="ar-DZ" sz="1400" b="1" dirty="0">
                <a:solidFill>
                  <a:srgbClr val="FF0000"/>
                </a:solidFill>
              </a:rPr>
              <a:t>إغلاق النشاط:</a:t>
            </a:r>
            <a:r>
              <a:rPr lang="ar-SA" sz="1400" b="1" dirty="0"/>
              <a:t>حوار حول ما توصل اليه</a:t>
            </a:r>
            <a:r>
              <a:rPr lang="ar-DZ" sz="1400" b="1" dirty="0"/>
              <a:t> بعض المتدربين</a:t>
            </a:r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66617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SA" dirty="0"/>
              <a:t>ملاحظة:</a:t>
            </a:r>
            <a:r>
              <a:rPr lang="ar-SA" baseline="0" dirty="0"/>
              <a:t> يثير </a:t>
            </a:r>
            <a:r>
              <a:rPr lang="ar-SA" baseline="0" dirty="0" smtClean="0"/>
              <a:t>الم</a:t>
            </a:r>
            <a:r>
              <a:rPr lang="ar-DZ" baseline="0" dirty="0" err="1" smtClean="0"/>
              <a:t>ؤطر</a:t>
            </a:r>
            <a:r>
              <a:rPr lang="ar-SA" baseline="0" dirty="0" smtClean="0"/>
              <a:t> </a:t>
            </a:r>
            <a:r>
              <a:rPr lang="ar-SA" baseline="0" dirty="0"/>
              <a:t>مناقشة حول ما سجله </a:t>
            </a:r>
            <a:r>
              <a:rPr lang="ar-SA" baseline="0" dirty="0" err="1"/>
              <a:t>المتكونون</a:t>
            </a:r>
            <a:r>
              <a:rPr lang="ar-SA" baseline="0" dirty="0"/>
              <a:t> ويقدم الملاحظات اللازمة و التغذية الراجعة ويذكر بالمحتوى المقدم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5791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fr-FR" sz="1200" b="1" dirty="0"/>
              <a:t>10</a:t>
            </a:r>
            <a:r>
              <a:rPr lang="ar-DZ" sz="1200" b="1" dirty="0"/>
              <a:t>د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</a:t>
            </a:r>
            <a:r>
              <a:rPr lang="ar-DZ" sz="1200" b="1" dirty="0"/>
              <a:t>الوصول الى مقاربة مفهوم التحضير</a:t>
            </a:r>
            <a:r>
              <a:rPr lang="ar-DZ" sz="1200" b="1" baseline="0" dirty="0"/>
              <a:t> </a:t>
            </a:r>
            <a:r>
              <a:rPr lang="ar-DZ" sz="1200" b="1" baseline="0" dirty="0" err="1"/>
              <a:t>البيداغوجي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المعتمد: </a:t>
            </a:r>
            <a:r>
              <a:rPr lang="ar-DZ" sz="1200" b="1" dirty="0"/>
              <a:t>سند يحمل تعليمات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ورقة عمل المتدرب:</a:t>
            </a:r>
            <a:r>
              <a:rPr lang="ar-DZ" sz="1200" b="1" baseline="0" dirty="0">
                <a:solidFill>
                  <a:srgbClr val="FF0000"/>
                </a:solidFill>
              </a:rPr>
              <a:t> ورقة خاصة بكل فوج ( 5 في كل فوج)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>
                <a:solidFill>
                  <a:srgbClr val="FF0000"/>
                </a:solidFill>
              </a:rPr>
              <a:t>المهمة: </a:t>
            </a:r>
            <a:r>
              <a:rPr lang="ar-DZ" sz="1200" b="1" dirty="0"/>
              <a:t>يقوم المتدرب باقتراح مفهوم شخصي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 err="1"/>
              <a:t>استراتيجية</a:t>
            </a:r>
            <a:r>
              <a:rPr lang="ar-DZ" sz="1200" b="1" dirty="0"/>
              <a:t>  الصحن الدوار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</a:t>
            </a:r>
            <a:r>
              <a:rPr lang="fr-FR" sz="1200" b="1" dirty="0">
                <a:solidFill>
                  <a:srgbClr val="FF0000"/>
                </a:solidFill>
              </a:rPr>
              <a:t> </a:t>
            </a:r>
            <a:r>
              <a:rPr lang="ar-DZ" sz="1200" b="1" dirty="0" err="1">
                <a:solidFill>
                  <a:srgbClr val="FF0000"/>
                </a:solidFill>
              </a:rPr>
              <a:t>:</a:t>
            </a:r>
            <a:r>
              <a:rPr lang="fr-FR" sz="1200" b="1" dirty="0">
                <a:solidFill>
                  <a:srgbClr val="FF0000"/>
                </a:solidFill>
              </a:rPr>
              <a:t> </a:t>
            </a:r>
            <a:r>
              <a:rPr lang="ar-DZ" sz="1200" b="1" dirty="0"/>
              <a:t>تقييد مفهوم التحضير البيداغوجي من خلال ما توصل</a:t>
            </a:r>
            <a:r>
              <a:rPr lang="ar-DZ" sz="1200" b="1" baseline="0" dirty="0"/>
              <a:t> ال</a:t>
            </a:r>
            <a:r>
              <a:rPr lang="ar-SA" sz="1200" b="1" baseline="0" dirty="0"/>
              <a:t>ي</a:t>
            </a:r>
            <a:r>
              <a:rPr lang="ar-DZ" sz="1200" b="1" baseline="0" dirty="0"/>
              <a:t>ه </a:t>
            </a:r>
            <a:r>
              <a:rPr lang="ar-DZ" sz="1200" b="1" dirty="0"/>
              <a:t>المتدربون</a:t>
            </a:r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0117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15د</a:t>
            </a:r>
            <a:endParaRPr lang="ar-SA" sz="1200" b="1" dirty="0"/>
          </a:p>
          <a:p>
            <a:pPr algn="r" rtl="1">
              <a:lnSpc>
                <a:spcPct val="150000"/>
              </a:lnSpc>
            </a:pPr>
            <a:r>
              <a:rPr lang="ar-SA" sz="1200" b="1" dirty="0"/>
              <a:t>ملاحظة: بالنسبة للمتوسط والثانوي تحضر البطاقات حسب المرحلة والمستوى والتخصص</a:t>
            </a:r>
            <a:r>
              <a:rPr lang="ar-SA" sz="1200" b="1" baseline="0" dirty="0"/>
              <a:t> .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</a:t>
            </a:r>
            <a:r>
              <a:rPr lang="ar-DZ" sz="1200" b="1" dirty="0"/>
              <a:t>التعرف على طبيعة وجوانب</a:t>
            </a:r>
            <a:r>
              <a:rPr lang="ar-DZ" sz="1200" b="1" baseline="0" dirty="0"/>
              <a:t> التحضير </a:t>
            </a:r>
            <a:r>
              <a:rPr lang="ar-DZ" sz="1200" b="1" baseline="0" dirty="0" err="1"/>
              <a:t>البيداغوجي</a:t>
            </a:r>
            <a:endParaRPr lang="ar-DZ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المعتمد: </a:t>
            </a:r>
            <a:r>
              <a:rPr lang="ar-DZ" sz="1200" b="1" dirty="0"/>
              <a:t>سند يحمل تعليمات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ورقة عمل المتدرب: </a:t>
            </a:r>
            <a:r>
              <a:rPr lang="ar-DZ" sz="1200" b="1" dirty="0"/>
              <a:t>ورقة عمل 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المهمة: </a:t>
            </a:r>
            <a:r>
              <a:rPr lang="ar-DZ" sz="1200" b="1" dirty="0"/>
              <a:t>التمييز بين التحضير المادي </a:t>
            </a:r>
            <a:r>
              <a:rPr lang="ar-DZ" sz="1200" b="1" dirty="0" err="1"/>
              <a:t>و</a:t>
            </a:r>
            <a:r>
              <a:rPr lang="ar-DZ" sz="1200" b="1" dirty="0"/>
              <a:t> المعنوي 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التعليمة 1: ملء</a:t>
            </a:r>
            <a:r>
              <a:rPr lang="ar-DZ" sz="1200" b="1" baseline="0" dirty="0">
                <a:solidFill>
                  <a:srgbClr val="FF0000"/>
                </a:solidFill>
              </a:rPr>
              <a:t> الجدول وما يتناسب ونوع التحضير</a:t>
            </a:r>
            <a:endParaRPr lang="ar-DZ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/>
              <a:t>استراتيجية عمل أفواج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النشاط:</a:t>
            </a:r>
            <a:r>
              <a:rPr lang="fr-FR" sz="1200" b="1" dirty="0">
                <a:solidFill>
                  <a:srgbClr val="FF0000"/>
                </a:solidFill>
              </a:rPr>
              <a:t> </a:t>
            </a:r>
            <a:r>
              <a:rPr lang="ar-DZ" sz="1200" b="1" dirty="0"/>
              <a:t>قراءة ما كتبه بعض المتدربين</a:t>
            </a:r>
            <a:r>
              <a:rPr lang="ar-SA" sz="1200" b="1" dirty="0"/>
              <a:t> وحوصلة المنتوج .</a:t>
            </a:r>
            <a:endParaRPr lang="ar-DZ" sz="1200" b="1" dirty="0"/>
          </a:p>
          <a:p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5889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rtl="1"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altLang="ar-DZ" sz="1200" b="1" dirty="0">
                <a:solidFill>
                  <a:srgbClr val="FF0000"/>
                </a:solidFill>
              </a:rPr>
              <a:t>مدته: </a:t>
            </a:r>
            <a:r>
              <a:rPr lang="ar-DZ" altLang="ar-DZ" sz="1200" b="1" dirty="0"/>
              <a:t>05د</a:t>
            </a:r>
            <a:endParaRPr lang="ar-SA" altLang="ar-DZ" sz="1200" b="1" dirty="0"/>
          </a:p>
          <a:p>
            <a:pPr algn="just" rtl="1"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altLang="ar-DZ" sz="1200" b="1" dirty="0"/>
              <a:t> </a:t>
            </a:r>
            <a:r>
              <a:rPr lang="ar-DZ" altLang="ar-DZ" sz="1200" b="1" dirty="0">
                <a:solidFill>
                  <a:srgbClr val="FF0000"/>
                </a:solidFill>
              </a:rPr>
              <a:t>الهدف: </a:t>
            </a:r>
            <a:r>
              <a:rPr lang="ar-DZ" altLang="ar-DZ" sz="1200" b="1" dirty="0"/>
              <a:t>التحفيز </a:t>
            </a:r>
          </a:p>
          <a:p>
            <a:pPr algn="r" rtl="1"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altLang="ar-DZ" sz="1200" b="1" dirty="0"/>
              <a:t> </a:t>
            </a:r>
            <a:r>
              <a:rPr lang="ar-DZ" altLang="ar-DZ" sz="1200" b="1" dirty="0">
                <a:solidFill>
                  <a:srgbClr val="FF0000"/>
                </a:solidFill>
              </a:rPr>
              <a:t>السند </a:t>
            </a:r>
            <a:r>
              <a:rPr lang="ar-DZ" altLang="ar-DZ" sz="1200" b="1" dirty="0" err="1">
                <a:solidFill>
                  <a:srgbClr val="FF0000"/>
                </a:solidFill>
              </a:rPr>
              <a:t>المعتمد:</a:t>
            </a:r>
            <a:r>
              <a:rPr lang="ar-DZ" altLang="ar-DZ" sz="1200" b="1" dirty="0">
                <a:solidFill>
                  <a:srgbClr val="FF0000"/>
                </a:solidFill>
              </a:rPr>
              <a:t> </a:t>
            </a:r>
            <a:r>
              <a:rPr lang="ar-SA" altLang="ar-DZ" sz="1200" b="1" dirty="0"/>
              <a:t>فيديو</a:t>
            </a:r>
          </a:p>
          <a:p>
            <a:pPr algn="just" rtl="1"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altLang="ar-DZ" sz="1200" b="1" dirty="0"/>
              <a:t> </a:t>
            </a:r>
            <a:r>
              <a:rPr lang="ar-DZ" altLang="ar-DZ" sz="1200" b="1" dirty="0">
                <a:solidFill>
                  <a:srgbClr val="FF0000"/>
                </a:solidFill>
              </a:rPr>
              <a:t>ورقة عمل المتدرب: </a:t>
            </a:r>
            <a:r>
              <a:rPr lang="ar-DZ" altLang="ar-DZ" sz="1200" b="1" dirty="0"/>
              <a:t>ورقة شخصية</a:t>
            </a:r>
            <a:endParaRPr lang="ar-SA" altLang="ar-DZ" sz="1200" b="1" dirty="0"/>
          </a:p>
          <a:p>
            <a:pPr algn="just" rtl="1"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altLang="ar-DZ" sz="1200" b="1" dirty="0"/>
              <a:t> </a:t>
            </a:r>
            <a:r>
              <a:rPr lang="ar-DZ" altLang="ar-DZ" sz="1200" b="1" dirty="0">
                <a:solidFill>
                  <a:srgbClr val="FF0000"/>
                </a:solidFill>
              </a:rPr>
              <a:t>المهمة: تشكيل مثلثات باستعمال أعواد الكبريت</a:t>
            </a:r>
            <a:endParaRPr lang="ar-DZ" altLang="ar-DZ" sz="1200" b="1" dirty="0"/>
          </a:p>
          <a:p>
            <a:pPr algn="just" rtl="1"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altLang="ar-DZ" sz="1200" b="1" dirty="0"/>
              <a:t> </a:t>
            </a:r>
            <a:r>
              <a:rPr lang="ar-DZ" altLang="ar-DZ" sz="1200" b="1" dirty="0">
                <a:solidFill>
                  <a:srgbClr val="FF0000"/>
                </a:solidFill>
              </a:rPr>
              <a:t>التعليمة 1: </a:t>
            </a:r>
            <a:r>
              <a:rPr lang="ar-DZ" altLang="ar-DZ" sz="1200" b="1" dirty="0"/>
              <a:t>قم بتشكيل أربعة مثلثات بتوظيف ستة أعواد كبريت</a:t>
            </a:r>
          </a:p>
          <a:p>
            <a:pPr algn="just" rtl="1"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altLang="ar-DZ" sz="1200" b="1" dirty="0"/>
              <a:t> </a:t>
            </a:r>
            <a:r>
              <a:rPr lang="ar-DZ" alt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altLang="ar-DZ" sz="1200" b="1" dirty="0"/>
              <a:t>العمل </a:t>
            </a:r>
            <a:r>
              <a:rPr lang="ar-SA" altLang="ar-DZ" sz="1200" b="1" dirty="0"/>
              <a:t>الفردي ثم التعاوني</a:t>
            </a:r>
            <a:endParaRPr lang="ar-DZ" altLang="ar-DZ" sz="1200" b="1" dirty="0"/>
          </a:p>
          <a:p>
            <a:pPr algn="just" rtl="1"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altLang="ar-DZ" sz="1200" b="1" dirty="0"/>
              <a:t> </a:t>
            </a:r>
            <a:r>
              <a:rPr lang="ar-DZ" altLang="ar-DZ" sz="1200" b="1" dirty="0">
                <a:solidFill>
                  <a:srgbClr val="FF0000"/>
                </a:solidFill>
              </a:rPr>
              <a:t>إغلاق النشاط: </a:t>
            </a:r>
            <a:r>
              <a:rPr lang="ar-DZ" altLang="ar-DZ" sz="1200" b="1" dirty="0"/>
              <a:t>تقديم الحلول المختلفة</a:t>
            </a:r>
          </a:p>
          <a:p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930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10د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</a:t>
            </a:r>
            <a:r>
              <a:rPr lang="ar-SA" sz="1200" b="1" dirty="0">
                <a:solidFill>
                  <a:srgbClr val="FF0000"/>
                </a:solidFill>
              </a:rPr>
              <a:t>يستنتج</a:t>
            </a:r>
            <a:r>
              <a:rPr lang="ar-SA" sz="1200" b="1" baseline="0" dirty="0">
                <a:solidFill>
                  <a:srgbClr val="FF0000"/>
                </a:solidFill>
              </a:rPr>
              <a:t> أ</a:t>
            </a:r>
            <a:r>
              <a:rPr lang="ar-DZ" sz="1200" b="1" dirty="0"/>
              <a:t>ثر التحضير</a:t>
            </a:r>
            <a:r>
              <a:rPr lang="ar-SA" sz="1200" b="1" dirty="0"/>
              <a:t> </a:t>
            </a:r>
            <a:r>
              <a:rPr lang="ar-DZ" sz="1200" b="1" dirty="0"/>
              <a:t> على</a:t>
            </a:r>
            <a:r>
              <a:rPr lang="ar-DZ" sz="1200" b="1" baseline="0" dirty="0"/>
              <a:t> العملية البيداغوجية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المعتمد:</a:t>
            </a:r>
            <a:r>
              <a:rPr lang="ar-DZ" sz="1200" b="1" baseline="0" dirty="0">
                <a:solidFill>
                  <a:srgbClr val="FF0000"/>
                </a:solidFill>
              </a:rPr>
              <a:t> صور مختلفة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 </a:t>
            </a:r>
            <a:r>
              <a:rPr lang="ar-DZ" sz="1200" b="1" dirty="0">
                <a:solidFill>
                  <a:srgbClr val="FF0000"/>
                </a:solidFill>
              </a:rPr>
              <a:t>المهمة: </a:t>
            </a:r>
            <a:r>
              <a:rPr lang="ar-DZ" sz="1200" b="1" dirty="0" err="1"/>
              <a:t>ابراز</a:t>
            </a:r>
            <a:r>
              <a:rPr lang="ar-DZ" sz="1200" b="1" dirty="0"/>
              <a:t> أثر التحضير على العملية </a:t>
            </a:r>
            <a:r>
              <a:rPr lang="ar-DZ" sz="1200" b="1" dirty="0" err="1"/>
              <a:t>البيداغوجية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/>
              <a:t>فكر – زاوج -</a:t>
            </a:r>
            <a:r>
              <a:rPr lang="ar-DZ" sz="1200" b="1" dirty="0" smtClean="0"/>
              <a:t>شارك</a:t>
            </a:r>
            <a:r>
              <a:rPr lang="fr-FR" sz="1200" b="1" dirty="0" smtClean="0"/>
              <a:t>TPS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</a:t>
            </a:r>
            <a:r>
              <a:rPr lang="ar-DZ" sz="1200" b="1" dirty="0" err="1">
                <a:solidFill>
                  <a:srgbClr val="FF0000"/>
                </a:solidFill>
              </a:rPr>
              <a:t>النشاط:</a:t>
            </a:r>
            <a:r>
              <a:rPr lang="ar-DZ" sz="1200" b="1" dirty="0">
                <a:solidFill>
                  <a:srgbClr val="FF0000"/>
                </a:solidFill>
              </a:rPr>
              <a:t> </a:t>
            </a:r>
            <a:r>
              <a:rPr lang="ar-SA" sz="1200" b="1" dirty="0"/>
              <a:t>مناقشة </a:t>
            </a:r>
            <a:r>
              <a:rPr lang="ar-DZ" sz="1200" b="1" dirty="0"/>
              <a:t>مختلف </a:t>
            </a:r>
            <a:r>
              <a:rPr lang="ar-DZ" sz="1200" b="1" dirty="0" err="1"/>
              <a:t>الأراء</a:t>
            </a:r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29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SA" sz="1200" b="1" dirty="0">
                <a:solidFill>
                  <a:srgbClr val="FF0000"/>
                </a:solidFill>
              </a:rPr>
              <a:t>ملاحظة: يمكن </a:t>
            </a:r>
            <a:r>
              <a:rPr lang="ar-DZ" sz="1200" b="1" dirty="0" smtClean="0">
                <a:solidFill>
                  <a:srgbClr val="FF0000"/>
                </a:solidFill>
              </a:rPr>
              <a:t>اقتراح</a:t>
            </a:r>
            <a:r>
              <a:rPr lang="ar-SA" sz="1200" b="1" dirty="0" smtClean="0">
                <a:solidFill>
                  <a:srgbClr val="FF0000"/>
                </a:solidFill>
              </a:rPr>
              <a:t> فيديو </a:t>
            </a:r>
            <a:r>
              <a:rPr lang="ar-SA" sz="1200" b="1" dirty="0">
                <a:solidFill>
                  <a:srgbClr val="FF0000"/>
                </a:solidFill>
              </a:rPr>
              <a:t>حسب المرحلة الدراسية (</a:t>
            </a:r>
            <a:r>
              <a:rPr lang="ar-SA" sz="1200" b="1" baseline="0" dirty="0">
                <a:solidFill>
                  <a:srgbClr val="FF0000"/>
                </a:solidFill>
              </a:rPr>
              <a:t> </a:t>
            </a:r>
            <a:r>
              <a:rPr lang="ar-DZ" sz="1200" b="1" baseline="0" dirty="0" err="1" smtClean="0">
                <a:solidFill>
                  <a:srgbClr val="FF0000"/>
                </a:solidFill>
              </a:rPr>
              <a:t>الإبتدائي</a:t>
            </a:r>
            <a:r>
              <a:rPr lang="ar-DZ" sz="1200" b="1" baseline="0" dirty="0" smtClean="0">
                <a:solidFill>
                  <a:srgbClr val="FF0000"/>
                </a:solidFill>
              </a:rPr>
              <a:t> </a:t>
            </a:r>
            <a:r>
              <a:rPr lang="ar-SA" sz="1200" b="1" baseline="0" dirty="0" smtClean="0">
                <a:solidFill>
                  <a:srgbClr val="FF0000"/>
                </a:solidFill>
              </a:rPr>
              <a:t>المتوسط  </a:t>
            </a:r>
            <a:r>
              <a:rPr lang="ar-SA" sz="1200" b="1" baseline="0" dirty="0" err="1" smtClean="0">
                <a:solidFill>
                  <a:srgbClr val="FF0000"/>
                </a:solidFill>
              </a:rPr>
              <a:t>أوالثانوي</a:t>
            </a:r>
            <a:r>
              <a:rPr lang="ar-SA" sz="1200" b="1" baseline="0" dirty="0">
                <a:solidFill>
                  <a:srgbClr val="FF0000"/>
                </a:solidFill>
              </a:rPr>
              <a:t>)</a:t>
            </a:r>
            <a:endParaRPr lang="ar-SA" sz="1200" b="1" dirty="0">
              <a:solidFill>
                <a:srgbClr val="FF0000"/>
              </a:solidFill>
            </a:endParaRPr>
          </a:p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20د</a:t>
            </a:r>
            <a:endParaRPr lang="ar-SA" sz="1200" b="1" dirty="0"/>
          </a:p>
          <a:p>
            <a:pPr algn="r" rtl="1">
              <a:lnSpc>
                <a:spcPct val="150000"/>
              </a:lnSpc>
            </a:pPr>
            <a:r>
              <a:rPr lang="ar-DZ" sz="1200" b="1" dirty="0" smtClean="0"/>
              <a:t>موضوع ا</a:t>
            </a:r>
            <a:r>
              <a:rPr lang="ar-DZ" sz="1200" b="1" baseline="0" dirty="0" smtClean="0"/>
              <a:t>لفيديو</a:t>
            </a:r>
            <a:r>
              <a:rPr lang="ar-SA" sz="1200" b="1" dirty="0" smtClean="0"/>
              <a:t>: يتضمن وصلات</a:t>
            </a:r>
            <a:r>
              <a:rPr lang="ar-SA" sz="1200" b="1" baseline="0" dirty="0" smtClean="0"/>
              <a:t> تعلمية مختلفة تحوي ممارسات متعلقة بتسيير القسم وانواع الاتصال وظروف وبيئة التعلم </a:t>
            </a:r>
            <a:endParaRPr lang="ar-SA" sz="1200" b="1" dirty="0" smtClean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 smtClean="0"/>
              <a:t> </a:t>
            </a:r>
            <a:r>
              <a:rPr lang="ar-DZ" sz="1200" b="1" dirty="0" smtClean="0">
                <a:solidFill>
                  <a:srgbClr val="FF0000"/>
                </a:solidFill>
              </a:rPr>
              <a:t>الهدف: </a:t>
            </a:r>
            <a:r>
              <a:rPr lang="ar-DZ" sz="1200" b="1" dirty="0" smtClean="0"/>
              <a:t>يميز الممارسات الفعالة</a:t>
            </a:r>
            <a:r>
              <a:rPr lang="ar-DZ" sz="1200" b="1" baseline="0" dirty="0" smtClean="0"/>
              <a:t> من خلال مشاهدة فيديو</a:t>
            </a:r>
          </a:p>
          <a:p>
            <a:pPr marL="0" marR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ar-DZ" sz="1200" b="1" baseline="0" dirty="0" err="1" smtClean="0"/>
              <a:t>التعليمة:</a:t>
            </a:r>
            <a:r>
              <a:rPr lang="ar-DZ" sz="1200" b="1" dirty="0" err="1" smtClean="0"/>
              <a:t>ميز</a:t>
            </a:r>
            <a:r>
              <a:rPr lang="ar-DZ" sz="1200" b="1" dirty="0" smtClean="0"/>
              <a:t> الممارسات الفعالة</a:t>
            </a:r>
            <a:r>
              <a:rPr lang="ar-DZ" sz="1200" b="1" baseline="0" dirty="0" smtClean="0"/>
              <a:t> من خلال مشاهدة فيديو</a:t>
            </a:r>
            <a:endParaRPr lang="ar-DZ" sz="1200" b="1" dirty="0" smtClean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 smtClean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المعتمد: </a:t>
            </a:r>
            <a:r>
              <a:rPr lang="ar-DZ" sz="1200" b="1" dirty="0"/>
              <a:t>فيديو + ورقة عمل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/>
              <a:t>عمل</a:t>
            </a:r>
            <a:r>
              <a:rPr lang="ar-DZ" sz="1200" b="1" baseline="0" dirty="0"/>
              <a:t> مجموعات</a:t>
            </a:r>
            <a:endParaRPr lang="ar-DZ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 smtClean="0">
                <a:solidFill>
                  <a:srgbClr val="FF0000"/>
                </a:solidFill>
              </a:rPr>
              <a:t>خلاصة: </a:t>
            </a:r>
            <a:r>
              <a:rPr lang="ar-DZ" sz="1200" b="1" dirty="0"/>
              <a:t>قراءة وتحليل</a:t>
            </a:r>
            <a:r>
              <a:rPr lang="ar-DZ" sz="1200" b="1" baseline="0" dirty="0"/>
              <a:t> لمختلف </a:t>
            </a:r>
            <a:r>
              <a:rPr lang="ar-DZ" sz="1200" b="1" dirty="0"/>
              <a:t>الإجابات</a:t>
            </a:r>
            <a:r>
              <a:rPr lang="ar-SA" sz="1200" b="1" baseline="0" dirty="0"/>
              <a:t> </a:t>
            </a:r>
            <a:r>
              <a:rPr lang="ar-SA" sz="1200" b="1" dirty="0"/>
              <a:t>مع التركيز كحوصلة على: </a:t>
            </a:r>
          </a:p>
          <a:p>
            <a:pPr algn="just" rtl="1">
              <a:lnSpc>
                <a:spcPct val="150000"/>
              </a:lnSpc>
              <a:buFontTx/>
              <a:buNone/>
            </a:pPr>
            <a:r>
              <a:rPr lang="ar-SA" sz="1200" b="1" dirty="0"/>
              <a:t>الممارسات</a:t>
            </a:r>
            <a:r>
              <a:rPr lang="ar-SA" sz="1200" b="1" baseline="0" dirty="0"/>
              <a:t> الايجابية المتمثلة في تنوع الاتصال و هيمنة ممارسات التعلم على ممارسات التعليم ـ حسن استثمار فضاء القسم والوسائل في تفعيل التعلم النشط</a:t>
            </a:r>
            <a:endParaRPr lang="ar-DZ" sz="1200" b="1" dirty="0"/>
          </a:p>
          <a:p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2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15 د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</a:t>
            </a:r>
            <a:r>
              <a:rPr lang="ar-DZ" sz="1200" b="1" dirty="0"/>
              <a:t>يتعرف على الوسائل الخاصة بتسيير القسم ويصنفها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المعتمد: </a:t>
            </a:r>
            <a:r>
              <a:rPr lang="ar-DZ" sz="1200" b="1" dirty="0"/>
              <a:t>جدول + قصاصات تحمل مجموعة من الوسائل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  <a:hlinkClick r:id="rId4" action="ppaction://hlinkfile"/>
              </a:rPr>
              <a:t>ورقة عمل المت</a:t>
            </a:r>
            <a:r>
              <a:rPr lang="ar-SA" sz="1200" b="1" dirty="0">
                <a:solidFill>
                  <a:srgbClr val="FF0000"/>
                </a:solidFill>
              </a:rPr>
              <a:t>كون</a:t>
            </a:r>
            <a:r>
              <a:rPr lang="ar-DZ" sz="1200" b="1" dirty="0">
                <a:solidFill>
                  <a:srgbClr val="FF0000"/>
                </a:solidFill>
              </a:rPr>
              <a:t>: </a:t>
            </a:r>
            <a:r>
              <a:rPr lang="ar-DZ" sz="1200" b="1" dirty="0"/>
              <a:t>ورقة عمل تتضمن جدولا</a:t>
            </a:r>
            <a:endParaRPr lang="ar-SA" sz="1200" b="1" dirty="0"/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المهمة: </a:t>
            </a:r>
            <a:r>
              <a:rPr lang="ar-DZ" sz="1200" b="1" dirty="0"/>
              <a:t>تصنيف الوسائل 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التعليمة 1: </a:t>
            </a:r>
            <a:r>
              <a:rPr lang="ar-DZ" sz="1200" b="1" dirty="0"/>
              <a:t>ضع القصاصة  التي بحوزتك في الخانة المناسبة على</a:t>
            </a:r>
            <a:r>
              <a:rPr lang="ar-SA" sz="1200" b="1" dirty="0"/>
              <a:t> ورقة العمل 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SA" sz="1200" b="1" dirty="0" err="1"/>
              <a:t>جيكسو</a:t>
            </a:r>
            <a:r>
              <a:rPr lang="ar-SA" sz="1200" b="1" dirty="0"/>
              <a:t> مع </a:t>
            </a:r>
            <a:r>
              <a:rPr lang="ar-DZ" sz="1200" b="1" dirty="0"/>
              <a:t>حوار ومناقشة</a:t>
            </a:r>
          </a:p>
          <a:p>
            <a:pPr algn="just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النشاط: عرض و تصديق </a:t>
            </a:r>
            <a:endParaRPr lang="ar-DZ" sz="1200" b="1" dirty="0"/>
          </a:p>
          <a:p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1909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DZ" sz="1200" b="1" dirty="0">
                <a:solidFill>
                  <a:srgbClr val="FF0000"/>
                </a:solidFill>
              </a:rPr>
              <a:t>مدته: </a:t>
            </a:r>
            <a:r>
              <a:rPr lang="ar-DZ" sz="1200" b="1" dirty="0"/>
              <a:t>15د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الهدف:  </a:t>
            </a:r>
            <a:r>
              <a:rPr lang="ar-DZ" sz="1200" b="1" dirty="0"/>
              <a:t>تحديد عناصر و مجالات بيئة </a:t>
            </a:r>
            <a:r>
              <a:rPr lang="ar-DZ" sz="1200" b="1" dirty="0" err="1"/>
              <a:t>التعلم  </a:t>
            </a:r>
            <a:r>
              <a:rPr lang="ar-DZ" sz="1200" b="1" dirty="0"/>
              <a:t>( </a:t>
            </a:r>
            <a:r>
              <a:rPr lang="ar-DZ" sz="1200" b="1" dirty="0" err="1"/>
              <a:t>المادي </a:t>
            </a:r>
            <a:r>
              <a:rPr lang="ar-DZ" sz="1200" b="1" dirty="0"/>
              <a:t>، </a:t>
            </a:r>
            <a:r>
              <a:rPr lang="ar-DZ" sz="1200" b="1" dirty="0" err="1"/>
              <a:t>التقني </a:t>
            </a:r>
            <a:r>
              <a:rPr lang="ar-DZ" sz="1200" b="1" dirty="0"/>
              <a:t>، </a:t>
            </a:r>
            <a:r>
              <a:rPr lang="ar-DZ" sz="1200" b="1" dirty="0" err="1"/>
              <a:t>الفني )</a:t>
            </a:r>
            <a:endParaRPr lang="ar-DZ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السند المعتمد: </a:t>
            </a:r>
            <a:r>
              <a:rPr lang="ar-DZ" sz="1200" b="1" dirty="0"/>
              <a:t>صور مختلفة لبيئة التعلم</a:t>
            </a:r>
            <a:endParaRPr lang="ar-SA" sz="1200" b="1" dirty="0"/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ورقة عمل </a:t>
            </a:r>
            <a:r>
              <a:rPr lang="ar-DZ" sz="1200" b="1" dirty="0" err="1">
                <a:solidFill>
                  <a:srgbClr val="FF0000"/>
                </a:solidFill>
              </a:rPr>
              <a:t>المتدرب:</a:t>
            </a:r>
            <a:r>
              <a:rPr lang="ar-DZ" sz="1200" b="1" dirty="0">
                <a:solidFill>
                  <a:srgbClr val="FF0000"/>
                </a:solidFill>
              </a:rPr>
              <a:t> </a:t>
            </a:r>
            <a:r>
              <a:rPr lang="ar-SA" sz="1200" b="1" dirty="0"/>
              <a:t>ملاحظات مكتوبة</a:t>
            </a:r>
            <a:r>
              <a:rPr lang="ar-DZ" sz="1200" b="1" dirty="0"/>
              <a:t> </a:t>
            </a:r>
            <a:r>
              <a:rPr lang="ar-SA" sz="1200" b="1" dirty="0"/>
              <a:t> 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التعليمة 1: </a:t>
            </a:r>
            <a:r>
              <a:rPr lang="ar-DZ" sz="1200" b="1" dirty="0"/>
              <a:t>حدد </a:t>
            </a:r>
            <a:r>
              <a:rPr lang="ar-DZ" sz="1200" b="1" dirty="0">
                <a:hlinkClick r:id="rId4" action="ppaction://hlinkfile"/>
              </a:rPr>
              <a:t>عناصر بيئة التعلم </a:t>
            </a:r>
            <a:r>
              <a:rPr lang="ar-DZ" sz="1200" b="1" dirty="0"/>
              <a:t>من خلال مشاهدتك للصور المختلفة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>
                <a:solidFill>
                  <a:srgbClr val="FF0000"/>
                </a:solidFill>
              </a:rPr>
              <a:t>الاستراتيجية المطبقة: </a:t>
            </a:r>
            <a:r>
              <a:rPr lang="ar-DZ" sz="1200" b="1" dirty="0" err="1"/>
              <a:t>استراتيجية</a:t>
            </a:r>
            <a:r>
              <a:rPr lang="ar-DZ" sz="1200" b="1" dirty="0"/>
              <a:t> </a:t>
            </a:r>
            <a:r>
              <a:rPr lang="ar-SA" sz="1200" b="1" dirty="0"/>
              <a:t> </a:t>
            </a:r>
            <a:r>
              <a:rPr lang="ar-DZ" sz="1200" b="1" dirty="0"/>
              <a:t>العصف الذهني </a:t>
            </a:r>
            <a:r>
              <a:rPr lang="ar-SA" sz="1200" b="1" dirty="0"/>
              <a:t>( ورقة لكل </a:t>
            </a:r>
            <a:r>
              <a:rPr lang="ar-DZ" sz="1200" b="1" dirty="0"/>
              <a:t>فوج</a:t>
            </a:r>
            <a:r>
              <a:rPr lang="ar-SA" sz="1200" b="1" dirty="0"/>
              <a:t>)</a:t>
            </a:r>
            <a:r>
              <a:rPr lang="ar-DZ" sz="1200" b="1" dirty="0"/>
              <a:t> </a:t>
            </a:r>
          </a:p>
          <a:p>
            <a:pPr algn="r" rtl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ar-DZ" sz="1200" b="1" dirty="0"/>
              <a:t> </a:t>
            </a:r>
            <a:r>
              <a:rPr lang="ar-DZ" sz="1200" b="1" dirty="0">
                <a:solidFill>
                  <a:srgbClr val="FF0000"/>
                </a:solidFill>
              </a:rPr>
              <a:t>إغلاق </a:t>
            </a:r>
            <a:r>
              <a:rPr lang="ar-DZ" sz="1200" b="1" dirty="0" err="1">
                <a:solidFill>
                  <a:srgbClr val="FF0000"/>
                </a:solidFill>
              </a:rPr>
              <a:t>النشاط:</a:t>
            </a:r>
            <a:r>
              <a:rPr lang="ar-DZ" sz="1200" b="1" dirty="0">
                <a:solidFill>
                  <a:srgbClr val="FF0000"/>
                </a:solidFill>
              </a:rPr>
              <a:t> </a:t>
            </a:r>
            <a:r>
              <a:rPr lang="ar-SA" sz="1200" b="1" dirty="0"/>
              <a:t>مناقشة وتوصيات</a:t>
            </a:r>
            <a:endParaRPr lang="ar-DZ" sz="1200" b="1" dirty="0"/>
          </a:p>
          <a:p>
            <a:endParaRPr lang="ar-S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DZ"/>
              <a:t>الجمهورية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3978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4059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000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3014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5265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928234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849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871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0157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9090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8189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1794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1593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272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1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DE1AD-AE59-4827-9DC2-C56B7902DFA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494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5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601;&#1610;&#1583;&#1610;&#1608;.doc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7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8;&#1605;&#1610;&#1610;&#1586;%20&#1576;&#1610;&#1606;%20&#1575;&#1604;&#1605;&#1605;&#1575;&#1585;&#1587;&#1575;&#1578;%20&#1575;&#1604;&#1601;&#1593;&#1575;&#1604;&#1577;%20&#1608;&#1575;&#1604;&#1578;&#1602;&#1604;&#1610;&#1583;&#1610;&#1577;.docx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hyperlink" Target="&#1571;&#1608;&#1585;&#1575;&#1602;%20&#1575;&#1604;&#1593;&#1605;&#1604;/&#1608;&#1585;&#1602;&#1577;%20&#1606;8.pd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606;&#1588;&#1575;&#1591;09.pd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hyperlink" Target="&#1571;&#1608;&#1585;&#1575;&#1602;%20&#1575;&#1604;&#1593;&#1605;&#1604;/&#1608;&#1585;&#1602;&#1577;%20&#1606;9.pdf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1571;&#1608;&#1585;&#1575;&#1602;%20&#1575;&#1604;&#1593;&#1605;&#1604;/&#1608;&#1585;&#1602;&#1577;%20&#1606;10.pdf" TargetMode="Externa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hyperlink" Target="http://4vector.com/free-vector/time-temps-100179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11.pdf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12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hyperlink" Target="&#1571;&#1608;&#1585;&#1575;&#1602;%20&#1575;&#1604;&#1593;&#1605;&#1604;/&#1608;&#1585;&#1602;&#1577;%20&#1606;13.pdf" TargetMode="External"/><Relationship Id="rId4" Type="http://schemas.openxmlformats.org/officeDocument/2006/relationships/hyperlink" Target="&#1608;&#1585;&#1602;&#1577;%20&#1606;3.pdf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14.pdf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hyperlink" Target="&#1601;&#1610;&#1583;&#1610;&#1608;.pdf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15.pdf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16.pdf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hyperlink" Target="&#1575;&#1604;&#1578;&#1605;&#1610;&#1610;&#1586;%20&#1576;&#1610;&#1606;%20&#1575;&#1604;&#1605;&#1605;&#1575;&#1585;&#1587;&#1575;&#1578;%20&#1575;&#1604;&#1601;&#1593;&#1575;&#1604;&#1577;%20&#1608;&#1575;&#1604;&#1578;&#1602;&#1604;&#1610;&#1583;&#1610;&#1577;.docx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575;&#1604;&#1603;&#1585;&#1575;&#1587;%20&#1575;&#1604;&#1610;&#1608;&#1605;&#1610;.pdf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hyperlink" Target="&#1571;&#1608;&#1585;&#1575;&#1602;%20&#1575;&#1604;&#1593;&#1605;&#1604;/&#1608;&#1585;&#1602;&#1577;%20&#1606;17.pdf" TargetMode="External"/><Relationship Id="rId5" Type="http://schemas.openxmlformats.org/officeDocument/2006/relationships/hyperlink" Target="&#1571;&#1608;&#1585;&#1575;&#1602;%20&#1575;&#1604;&#1593;&#1605;&#1604;/&#1583;&#1601;&#1578;&#1585;%20&#1575;&#1604;&#1605;&#1606;&#1575;&#1583;&#1575;&#1577;.pdf" TargetMode="External"/><Relationship Id="rId4" Type="http://schemas.openxmlformats.org/officeDocument/2006/relationships/hyperlink" Target="&#1571;&#1608;&#1585;&#1575;&#1602;%20&#1575;&#1604;&#1593;&#1605;&#1604;/&#1605;&#1584;&#1603;&#1585;&#1577;%20&#1575;&#1604;&#1587;&#1606;&#1577;1.pd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1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2.pdf" TargetMode="External"/><Relationship Id="rId2" Type="http://schemas.openxmlformats.org/officeDocument/2006/relationships/hyperlink" Target="kwl.pdf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3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4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hyperlink" Target="&#1578;&#1593;&#1585;&#1610;&#1601;%20&#1575;&#1583;&#1575;&#1585;&#1577;%20&#1575;&#1604;&#1601;&#1608;&#1580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0BF899E-5B7B-49D5-982A-90A4DA47C528}"/>
              </a:ext>
            </a:extLst>
          </p:cNvPr>
          <p:cNvSpPr/>
          <p:nvPr/>
        </p:nvSpPr>
        <p:spPr>
          <a:xfrm>
            <a:off x="2189451" y="2239349"/>
            <a:ext cx="8580151" cy="157065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>
                <a:solidFill>
                  <a:schemeClr val="tx1"/>
                </a:solidFill>
              </a:rPr>
              <a:t>التّكوين </a:t>
            </a:r>
            <a:r>
              <a:rPr lang="ar-DZ" sz="3200" b="1" dirty="0">
                <a:solidFill>
                  <a:schemeClr val="tx1"/>
                </a:solidFill>
              </a:rPr>
              <a:t>البيداغوجِيّ التّحضيريّ </a:t>
            </a:r>
            <a:r>
              <a:rPr lang="ar-DZ" sz="3200" b="1" dirty="0" smtClean="0">
                <a:solidFill>
                  <a:schemeClr val="tx1"/>
                </a:solidFill>
              </a:rPr>
              <a:t>أَثناء</a:t>
            </a:r>
            <a:endParaRPr lang="fr-FR" sz="3200" b="1" dirty="0" smtClean="0">
              <a:solidFill>
                <a:schemeClr val="tx1"/>
              </a:solidFill>
            </a:endParaRPr>
          </a:p>
          <a:p>
            <a:pPr algn="ctr" rtl="1"/>
            <a:r>
              <a:rPr lang="ar-DZ" sz="3200" b="1" dirty="0" smtClean="0">
                <a:solidFill>
                  <a:schemeClr val="tx1"/>
                </a:solidFill>
              </a:rPr>
              <a:t> </a:t>
            </a:r>
            <a:r>
              <a:rPr lang="ar-DZ" sz="3200" b="1" dirty="0">
                <a:solidFill>
                  <a:schemeClr val="tx1"/>
                </a:solidFill>
              </a:rPr>
              <a:t>التّربّص </a:t>
            </a:r>
            <a:r>
              <a:rPr lang="ar-DZ" sz="3200" b="1" dirty="0" smtClean="0">
                <a:solidFill>
                  <a:schemeClr val="tx1"/>
                </a:solidFill>
              </a:rPr>
              <a:t>التّجريبيّ</a:t>
            </a:r>
            <a:r>
              <a:rPr lang="fr-FR" sz="3200" b="1" dirty="0" smtClean="0">
                <a:solidFill>
                  <a:schemeClr val="tx1"/>
                </a:solidFill>
              </a:rPr>
              <a:t> </a:t>
            </a:r>
            <a:r>
              <a:rPr lang="ar-DZ" sz="3200" b="1" dirty="0" smtClean="0">
                <a:solidFill>
                  <a:schemeClr val="tx1"/>
                </a:solidFill>
              </a:rPr>
              <a:t>للأساتذة</a:t>
            </a:r>
            <a:endParaRPr lang="fr-FR" sz="3200" b="1" dirty="0">
              <a:solidFill>
                <a:schemeClr val="tx1"/>
              </a:solidFill>
            </a:endParaRPr>
          </a:p>
          <a:p>
            <a:pPr algn="ctr" rtl="1"/>
            <a:r>
              <a:rPr lang="fr-FR" sz="3200" b="1" dirty="0" smtClean="0">
                <a:solidFill>
                  <a:schemeClr val="tx1"/>
                </a:solidFill>
              </a:rPr>
              <a:t>-</a:t>
            </a:r>
            <a:r>
              <a:rPr lang="ar-DZ" sz="3200" b="1" dirty="0" smtClean="0">
                <a:solidFill>
                  <a:schemeClr val="tx1"/>
                </a:solidFill>
              </a:rPr>
              <a:t>الدورة الأولى</a:t>
            </a:r>
            <a:r>
              <a:rPr lang="fr-FR" sz="3200" b="1" smtClean="0">
                <a:solidFill>
                  <a:schemeClr val="tx1"/>
                </a:solidFill>
              </a:rPr>
              <a:t>-</a:t>
            </a:r>
            <a:endParaRPr lang="fr-FR" sz="3200" b="1" dirty="0">
              <a:solidFill>
                <a:schemeClr val="tx1"/>
              </a:solidFill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="" xmlns:a16="http://schemas.microsoft.com/office/drawing/2014/main" id="{E901D3E9-7B94-41D2-B313-FCB9AF29355F}"/>
              </a:ext>
            </a:extLst>
          </p:cNvPr>
          <p:cNvSpPr/>
          <p:nvPr/>
        </p:nvSpPr>
        <p:spPr>
          <a:xfrm>
            <a:off x="3193576" y="4449170"/>
            <a:ext cx="6615528" cy="15012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4000" b="1" dirty="0" smtClean="0">
                <a:solidFill>
                  <a:schemeClr val="tx1"/>
                </a:solidFill>
              </a:rPr>
              <a:t>مجال</a:t>
            </a:r>
            <a:r>
              <a:rPr lang="ar-SA" sz="4000" b="1" dirty="0" smtClean="0">
                <a:solidFill>
                  <a:schemeClr val="tx1"/>
                </a:solidFill>
              </a:rPr>
              <a:t>:</a:t>
            </a:r>
            <a:r>
              <a:rPr lang="ar-DZ" sz="4000" b="1" dirty="0" smtClean="0">
                <a:solidFill>
                  <a:schemeClr val="tx1"/>
                </a:solidFill>
              </a:rPr>
              <a:t> الممارسة المهنية</a:t>
            </a:r>
            <a:endParaRPr lang="ar-SA" sz="4000" b="1" dirty="0" smtClean="0">
              <a:solidFill>
                <a:schemeClr val="tx1"/>
              </a:solidFill>
            </a:endParaRPr>
          </a:p>
          <a:p>
            <a:pPr algn="ctr" rtl="1"/>
            <a:r>
              <a:rPr lang="ar-DZ" sz="4800" b="1" dirty="0" smtClean="0">
                <a:solidFill>
                  <a:schemeClr val="tx1"/>
                </a:solidFill>
              </a:rPr>
              <a:t> </a:t>
            </a:r>
            <a:r>
              <a:rPr lang="ar-SA" sz="3200" b="1" dirty="0" smtClean="0">
                <a:solidFill>
                  <a:schemeClr val="tx1"/>
                </a:solidFill>
              </a:rPr>
              <a:t>مقياس</a:t>
            </a:r>
            <a:r>
              <a:rPr lang="ar-SA" sz="3200" b="1" dirty="0" smtClean="0">
                <a:solidFill>
                  <a:schemeClr val="tx1"/>
                </a:solidFill>
              </a:rPr>
              <a:t>:</a:t>
            </a:r>
            <a:r>
              <a:rPr lang="ar-DZ" sz="3200" b="1" dirty="0" smtClean="0">
                <a:solidFill>
                  <a:schemeClr val="tx1"/>
                </a:solidFill>
              </a:rPr>
              <a:t> تقنيات تسيير القسم</a:t>
            </a:r>
            <a:endParaRPr lang="fr-FR" sz="32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20519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3523" y="0"/>
            <a:ext cx="2328479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ctangle 25"/>
          <p:cNvSpPr/>
          <p:nvPr/>
        </p:nvSpPr>
        <p:spPr>
          <a:xfrm>
            <a:off x="1808103" y="108860"/>
            <a:ext cx="80010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ar-SA" sz="3200" b="1" dirty="0"/>
              <a:t>ا</a:t>
            </a:r>
            <a:r>
              <a:rPr lang="ar-SA" sz="3200" b="1" dirty="0">
                <a:latin typeface="MS Mincho" pitchFamily="49" charset="-128"/>
                <a:ea typeface="MS Mincho" pitchFamily="49" charset="-128"/>
              </a:rPr>
              <a:t>لجمهورية الجزائرية الديمقراطية الشعبية</a:t>
            </a:r>
          </a:p>
          <a:p>
            <a:pPr algn="ctr" rtl="1"/>
            <a:r>
              <a:rPr lang="ar-SA" sz="3200" b="1" dirty="0" smtClean="0">
                <a:latin typeface="MS Mincho" pitchFamily="49" charset="-128"/>
                <a:ea typeface="MS Mincho" pitchFamily="49" charset="-128"/>
              </a:rPr>
              <a:t>وزارة </a:t>
            </a:r>
            <a:r>
              <a:rPr lang="ar-SA" sz="3200" b="1" dirty="0">
                <a:latin typeface="MS Mincho" pitchFamily="49" charset="-128"/>
                <a:ea typeface="MS Mincho" pitchFamily="49" charset="-128"/>
              </a:rPr>
              <a:t>التربية </a:t>
            </a:r>
            <a:r>
              <a:rPr lang="ar-SA" sz="3200" b="1" dirty="0" smtClean="0">
                <a:latin typeface="MS Mincho" pitchFamily="49" charset="-128"/>
                <a:ea typeface="MS Mincho" pitchFamily="49" charset="-128"/>
              </a:rPr>
              <a:t>الوطنية</a:t>
            </a:r>
            <a:endParaRPr lang="ar-DZ" sz="3200" b="1" dirty="0" smtClean="0">
              <a:latin typeface="MS Mincho" pitchFamily="49" charset="-128"/>
              <a:ea typeface="MS Mincho" pitchFamily="49" charset="-128"/>
            </a:endParaRPr>
          </a:p>
          <a:p>
            <a:pPr algn="ctr" rtl="1"/>
            <a:r>
              <a:rPr lang="ar-DZ" sz="3200" b="1" dirty="0" err="1" smtClean="0">
                <a:latin typeface="MS Mincho" pitchFamily="49" charset="-128"/>
                <a:ea typeface="MS Mincho" pitchFamily="49" charset="-128"/>
              </a:rPr>
              <a:t>المفتشية</a:t>
            </a:r>
            <a:r>
              <a:rPr lang="ar-DZ" sz="3200" b="1" dirty="0" smtClean="0">
                <a:latin typeface="MS Mincho" pitchFamily="49" charset="-128"/>
                <a:ea typeface="MS Mincho" pitchFamily="49" charset="-128"/>
              </a:rPr>
              <a:t> العامة </a:t>
            </a:r>
            <a:r>
              <a:rPr lang="ar-DZ" sz="3200" b="1" dirty="0" err="1" smtClean="0">
                <a:latin typeface="MS Mincho" pitchFamily="49" charset="-128"/>
                <a:ea typeface="MS Mincho" pitchFamily="49" charset="-128"/>
              </a:rPr>
              <a:t>للبيداغوجيا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03534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 txBox="1">
            <a:spLocks/>
          </p:cNvSpPr>
          <p:nvPr/>
        </p:nvSpPr>
        <p:spPr>
          <a:xfrm>
            <a:off x="0" y="586577"/>
            <a:ext cx="5326743" cy="10970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spcBef>
                <a:spcPct val="20000"/>
              </a:spcBef>
            </a:pPr>
            <a:r>
              <a:rPr lang="ar-DZ" sz="48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  <a:hlinkClick r:id="rId3" action="ppaction://hlinkfile"/>
              </a:rPr>
              <a:t/>
            </a:r>
            <a:br>
              <a:rPr lang="ar-DZ" sz="48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  <a:hlinkClick r:id="rId3" action="ppaction://hlinkfile"/>
              </a:rPr>
            </a:br>
            <a:r>
              <a:rPr lang="ar-DZ" sz="4000" b="1" dirty="0">
                <a:solidFill>
                  <a:srgbClr val="92D050"/>
                </a:solidFill>
                <a:hlinkClick r:id="rId3" action="ppaction://hlinkfile"/>
              </a:rPr>
              <a:t>طبيعة التحضير </a:t>
            </a:r>
            <a:r>
              <a:rPr lang="ar-DZ" sz="4000" b="1" dirty="0" err="1">
                <a:solidFill>
                  <a:srgbClr val="000099"/>
                </a:solidFill>
                <a:hlinkClick r:id="rId3" action="ppaction://hlinkfile"/>
              </a:rPr>
              <a:t>البيداغوجي</a:t>
            </a:r>
            <a:r>
              <a:rPr lang="ar-SA" sz="4000" b="1" dirty="0">
                <a:solidFill>
                  <a:srgbClr val="000099"/>
                </a:solidFill>
                <a:hlinkClick r:id="rId3" action="ppaction://hlinkfile"/>
              </a:rPr>
              <a:t/>
            </a:r>
            <a:br>
              <a:rPr lang="ar-SA" sz="4000" b="1" dirty="0">
                <a:solidFill>
                  <a:srgbClr val="000099"/>
                </a:solidFill>
                <a:hlinkClick r:id="rId3" action="ppaction://hlinkfile"/>
              </a:rPr>
            </a:br>
            <a:r>
              <a:rPr lang="fr-FR" sz="5400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fr-FR" sz="5400" b="1" dirty="0">
                <a:solidFill>
                  <a:srgbClr val="002060"/>
                </a:solidFill>
                <a:hlinkClick r:id="rId3" action="ppaction://hlinkfile"/>
              </a:rPr>
            </a:br>
            <a:r>
              <a:rPr lang="ar-SA" sz="5400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ar-SA" sz="5400" b="1" dirty="0">
                <a:solidFill>
                  <a:srgbClr val="002060"/>
                </a:solidFill>
                <a:hlinkClick r:id="rId3" action="ppaction://hlinkfile"/>
              </a:rPr>
            </a:br>
            <a:endParaRPr lang="fr-FR" sz="5400" dirty="0"/>
          </a:p>
        </p:txBody>
      </p:sp>
      <p:sp>
        <p:nvSpPr>
          <p:cNvPr id="11" name="Rectangle 10"/>
          <p:cNvSpPr/>
          <p:nvPr/>
        </p:nvSpPr>
        <p:spPr>
          <a:xfrm>
            <a:off x="8517912" y="423942"/>
            <a:ext cx="1596788" cy="696036"/>
          </a:xfrm>
          <a:prstGeom prst="rect">
            <a:avLst/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:05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صورة 4">
            <a:extLst>
              <a:ext uri="{FF2B5EF4-FFF2-40B4-BE49-F238E27FC236}">
                <a16:creationId xmlns="" xmlns:a16="http://schemas.microsoft.com/office/drawing/2014/main" id="{1291618D-5AA2-4D82-989B-BBFE155A56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8667" t="30806" r="14193" b="27100"/>
          <a:stretch/>
        </p:blipFill>
        <p:spPr>
          <a:xfrm>
            <a:off x="366657" y="3250267"/>
            <a:ext cx="6217023" cy="3471208"/>
          </a:xfrm>
          <a:prstGeom prst="rect">
            <a:avLst/>
          </a:prstGeom>
        </p:spPr>
      </p:pic>
      <p:sp>
        <p:nvSpPr>
          <p:cNvPr id="7" name="مستطيل 6">
            <a:extLst>
              <a:ext uri="{FF2B5EF4-FFF2-40B4-BE49-F238E27FC236}">
                <a16:creationId xmlns="" xmlns:a16="http://schemas.microsoft.com/office/drawing/2014/main" id="{A5D8C3C0-E19C-4C42-9759-6BCD0B670B32}"/>
              </a:ext>
            </a:extLst>
          </p:cNvPr>
          <p:cNvSpPr/>
          <p:nvPr/>
        </p:nvSpPr>
        <p:spPr>
          <a:xfrm>
            <a:off x="5039360" y="2159720"/>
            <a:ext cx="6946656" cy="59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buFontTx/>
              <a:buBlip>
                <a:blip r:embed="rId5"/>
              </a:buBlip>
            </a:pPr>
            <a:r>
              <a:rPr lang="ar-DZ" sz="2500" b="1" dirty="0"/>
              <a:t> </a:t>
            </a:r>
            <a:r>
              <a:rPr lang="ar-SA" sz="2500" b="1" dirty="0"/>
              <a:t>التعليمة </a:t>
            </a:r>
            <a:r>
              <a:rPr lang="ar-DZ" sz="2500" b="1" dirty="0"/>
              <a:t>: ميز بين التحضير المادي و المعنوي </a:t>
            </a:r>
          </a:p>
        </p:txBody>
      </p:sp>
    </p:spTree>
    <p:extLst>
      <p:ext uri="{BB962C8B-B14F-4D97-AF65-F5344CB8AC3E}">
        <p14:creationId xmlns:p14="http://schemas.microsoft.com/office/powerpoint/2010/main" val="60594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711202" y="231635"/>
            <a:ext cx="10783711" cy="769441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ar-DZ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63500">
                    <a:srgbClr val="C0504D">
                      <a:satMod val="175000"/>
                      <a:alpha val="40000"/>
                    </a:srgbClr>
                  </a:glow>
                </a:effectLst>
              </a:rPr>
              <a:t>تحفيـــز</a:t>
            </a:r>
            <a:endParaRPr lang="en-US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glow rad="63500">
                  <a:srgbClr val="C0504D">
                    <a:satMod val="175000"/>
                    <a:alpha val="40000"/>
                  </a:srgbClr>
                </a:glo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1927" y="1027343"/>
            <a:ext cx="4759118" cy="934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3257" y="2068153"/>
            <a:ext cx="7576603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08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d.PNG"/>
          <p:cNvPicPr>
            <a:picLocks noChangeAspect="1" noChangeArrowheads="1"/>
          </p:cNvPicPr>
          <p:nvPr/>
        </p:nvPicPr>
        <p:blipFill>
          <a:blip r:embed="rId2" cstate="print"/>
          <a:srcRect l="31821" t="18667" r="21679" b="13714"/>
          <a:stretch>
            <a:fillRect/>
          </a:stretch>
        </p:blipFill>
        <p:spPr bwMode="auto">
          <a:xfrm>
            <a:off x="2481944" y="1593672"/>
            <a:ext cx="7249887" cy="4637314"/>
          </a:xfrm>
          <a:prstGeom prst="rect">
            <a:avLst/>
          </a:prstGeom>
          <a:noFill/>
        </p:spPr>
      </p:pic>
      <p:sp>
        <p:nvSpPr>
          <p:cNvPr id="8" name="ZoneTexte 7"/>
          <p:cNvSpPr txBox="1"/>
          <p:nvPr/>
        </p:nvSpPr>
        <p:spPr>
          <a:xfrm>
            <a:off x="3435533" y="248194"/>
            <a:ext cx="427155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/>
              <a:t>هيكلة التحفيز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38097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itre 1"/>
          <p:cNvSpPr>
            <a:spLocks noGrp="1"/>
          </p:cNvSpPr>
          <p:nvPr>
            <p:ph type="title"/>
          </p:nvPr>
        </p:nvSpPr>
        <p:spPr>
          <a:xfrm>
            <a:off x="427410" y="0"/>
            <a:ext cx="7112000" cy="2205250"/>
          </a:xfrm>
        </p:spPr>
        <p:txBody>
          <a:bodyPr>
            <a:normAutofit fontScale="90000"/>
          </a:bodyPr>
          <a:lstStyle/>
          <a:p>
            <a:pPr algn="r" rtl="1">
              <a:spcBef>
                <a:spcPct val="20000"/>
              </a:spcBef>
            </a:pPr>
            <a:r>
              <a:rPr lang="ar-DZ" sz="4000" b="1" dirty="0">
                <a:latin typeface="Times New Roman" pitchFamily="18" charset="0"/>
                <a:cs typeface="PT Bold Heading" pitchFamily="2" charset="-78"/>
              </a:rPr>
              <a:t/>
            </a:r>
            <a:br>
              <a:rPr lang="ar-DZ" sz="4000" b="1" dirty="0">
                <a:latin typeface="Times New Roman" pitchFamily="18" charset="0"/>
                <a:cs typeface="PT Bold Heading" pitchFamily="2" charset="-78"/>
              </a:rPr>
            </a:br>
            <a:r>
              <a:rPr lang="ar-SA" sz="4000" b="1" dirty="0"/>
              <a:t>ما هو</a:t>
            </a:r>
            <a:r>
              <a:rPr lang="ar-SA" sz="4000" b="1" dirty="0">
                <a:latin typeface="Times New Roman" pitchFamily="18" charset="0"/>
                <a:cs typeface="PT Bold Heading" pitchFamily="2" charset="-78"/>
              </a:rPr>
              <a:t> </a:t>
            </a:r>
            <a:r>
              <a:rPr lang="ar-DZ" sz="4000" b="1" dirty="0"/>
              <a:t>أثر التحضير على العملية البيداغوجية </a:t>
            </a:r>
            <a:r>
              <a:rPr lang="ar-SA" sz="4000" b="1" dirty="0"/>
              <a:t>؟</a:t>
            </a:r>
            <a:r>
              <a:rPr lang="ar-SA" b="1" dirty="0">
                <a:hlinkClick r:id="rId3" action="ppaction://hlinkfile"/>
              </a:rPr>
              <a:t/>
            </a:r>
            <a:br>
              <a:rPr lang="ar-SA" b="1" dirty="0">
                <a:hlinkClick r:id="rId3" action="ppaction://hlinkfile"/>
              </a:rPr>
            </a:b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8756070" y="391306"/>
            <a:ext cx="1596788" cy="696036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:06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صورة 3">
            <a:extLst>
              <a:ext uri="{FF2B5EF4-FFF2-40B4-BE49-F238E27FC236}">
                <a16:creationId xmlns="" xmlns:a16="http://schemas.microsoft.com/office/drawing/2014/main" id="{3582547E-E82C-4E88-80FF-72496F8DE3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26833" t="23666" r="28182"/>
          <a:stretch/>
        </p:blipFill>
        <p:spPr>
          <a:xfrm>
            <a:off x="141093" y="1703600"/>
            <a:ext cx="4876967" cy="4652750"/>
          </a:xfrm>
          <a:prstGeom prst="rect">
            <a:avLst/>
          </a:prstGeom>
        </p:spPr>
      </p:pic>
      <p:pic>
        <p:nvPicPr>
          <p:cNvPr id="5" name="صورة 4">
            <a:extLst>
              <a:ext uri="{FF2B5EF4-FFF2-40B4-BE49-F238E27FC236}">
                <a16:creationId xmlns="" xmlns:a16="http://schemas.microsoft.com/office/drawing/2014/main" id="{5E9D97D3-0474-4556-997C-07C3E995D5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36153" t="3237" r="36654" b="29501"/>
          <a:stretch/>
        </p:blipFill>
        <p:spPr>
          <a:xfrm>
            <a:off x="5889513" y="1745753"/>
            <a:ext cx="3315447" cy="4610598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469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 txBox="1">
            <a:spLocks/>
          </p:cNvSpPr>
          <p:nvPr/>
        </p:nvSpPr>
        <p:spPr>
          <a:xfrm>
            <a:off x="5285105" y="2450634"/>
            <a:ext cx="3327041" cy="533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spcBef>
                <a:spcPct val="20000"/>
              </a:spcBef>
            </a:pPr>
            <a:r>
              <a:rPr lang="ar-DZ" sz="3600" b="1" dirty="0" smtClean="0">
                <a:latin typeface="Times New Roman" pitchFamily="18" charset="0"/>
                <a:cs typeface="PT Bold Heading" pitchFamily="2" charset="-78"/>
              </a:rPr>
              <a:t/>
            </a:r>
            <a:br>
              <a:rPr lang="ar-DZ" sz="3600" b="1" dirty="0" smtClean="0">
                <a:latin typeface="Times New Roman" pitchFamily="18" charset="0"/>
                <a:cs typeface="PT Bold Heading" pitchFamily="2" charset="-78"/>
              </a:rPr>
            </a:br>
            <a:r>
              <a:rPr lang="ar-DZ" sz="2800" b="1" dirty="0" smtClean="0">
                <a:hlinkClick r:id="rId3" action="ppaction://hlinkfile"/>
              </a:rPr>
              <a:t>ممارسات صفية </a:t>
            </a:r>
            <a:r>
              <a:rPr lang="ar-DZ" sz="2800" b="1" dirty="0" smtClean="0"/>
              <a:t>- فيديو</a:t>
            </a:r>
            <a:r>
              <a:rPr lang="ar-SA" sz="2800" b="1" dirty="0" smtClean="0"/>
              <a:t/>
            </a:r>
            <a:br>
              <a:rPr lang="ar-SA" sz="2800" b="1" dirty="0" smtClean="0"/>
            </a:br>
            <a:r>
              <a:rPr lang="fr-FR" sz="4000" b="1" dirty="0" smtClean="0"/>
              <a:t/>
            </a:r>
            <a:br>
              <a:rPr lang="fr-FR" sz="4000" b="1" dirty="0" smtClean="0"/>
            </a:br>
            <a:r>
              <a:rPr lang="ar-SA" sz="4000" b="1" dirty="0" smtClean="0"/>
              <a:t/>
            </a:r>
            <a:br>
              <a:rPr lang="ar-SA" sz="4000" b="1" dirty="0" smtClean="0"/>
            </a:br>
            <a:endParaRPr lang="fr-FR" sz="40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97284" y="2344355"/>
            <a:ext cx="2296438" cy="1764182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4" name="Ellipse 3"/>
          <p:cNvSpPr/>
          <p:nvPr/>
        </p:nvSpPr>
        <p:spPr>
          <a:xfrm>
            <a:off x="491263" y="4210733"/>
            <a:ext cx="2511663" cy="2390483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9935570" y="714632"/>
            <a:ext cx="1596788" cy="696036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:07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3439886" y="714538"/>
            <a:ext cx="222068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A" sz="3600" b="1" dirty="0">
                <a:latin typeface="+mj-lt"/>
                <a:ea typeface="+mj-ea"/>
                <a:cs typeface="+mj-cs"/>
              </a:rPr>
              <a:t>التعلم النشط</a:t>
            </a:r>
            <a:endParaRPr lang="fr-FR" sz="3600" b="1" dirty="0"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51839" y="3819612"/>
            <a:ext cx="6807313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 rtl="1">
              <a:lnSpc>
                <a:spcPct val="150000"/>
              </a:lnSpc>
              <a:buBlip>
                <a:blip r:embed="rId6"/>
              </a:buBlip>
              <a:defRPr/>
            </a:pPr>
            <a:r>
              <a:rPr lang="ar-DZ" sz="2400" b="1" dirty="0"/>
              <a:t>التعليمة</a:t>
            </a:r>
            <a:r>
              <a:rPr lang="ar-DZ" sz="2400" b="1" dirty="0" smtClean="0"/>
              <a:t>: ميز </a:t>
            </a:r>
            <a:r>
              <a:rPr lang="ar-DZ" sz="2400" b="1" dirty="0"/>
              <a:t>الممارسات الفعالة من خلال مشاهدة فيديو</a:t>
            </a:r>
          </a:p>
        </p:txBody>
      </p:sp>
    </p:spTree>
    <p:extLst>
      <p:ext uri="{BB962C8B-B14F-4D97-AF65-F5344CB8AC3E}">
        <p14:creationId xmlns:p14="http://schemas.microsoft.com/office/powerpoint/2010/main" val="293038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itre 1"/>
          <p:cNvSpPr>
            <a:spLocks noGrp="1"/>
          </p:cNvSpPr>
          <p:nvPr>
            <p:ph type="title"/>
          </p:nvPr>
        </p:nvSpPr>
        <p:spPr>
          <a:xfrm>
            <a:off x="1138044" y="351488"/>
            <a:ext cx="4246756" cy="914400"/>
          </a:xfrm>
        </p:spPr>
        <p:txBody>
          <a:bodyPr>
            <a:normAutofit fontScale="90000"/>
          </a:bodyPr>
          <a:lstStyle/>
          <a:p>
            <a:pPr algn="ctr" rtl="1">
              <a:spcBef>
                <a:spcPct val="20000"/>
              </a:spcBef>
            </a:pPr>
            <a:r>
              <a:rPr lang="fr-FR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fr-FR" b="1" dirty="0">
                <a:solidFill>
                  <a:srgbClr val="002060"/>
                </a:solidFill>
                <a:hlinkClick r:id="rId3" action="ppaction://hlinkfile"/>
              </a:rPr>
            </a:br>
            <a:r>
              <a:rPr lang="ar-DZ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ar-DZ" b="1" dirty="0">
                <a:solidFill>
                  <a:srgbClr val="002060"/>
                </a:solidFill>
                <a:hlinkClick r:id="rId3" action="ppaction://hlinkfile"/>
              </a:rPr>
            </a:br>
            <a:r>
              <a:rPr lang="ar-DZ" b="1" dirty="0">
                <a:latin typeface="Times New Roman" pitchFamily="18" charset="0"/>
                <a:cs typeface="PT Bold Heading" pitchFamily="2" charset="-78"/>
                <a:hlinkClick r:id="rId3" action="ppaction://hlinkfile"/>
              </a:rPr>
              <a:t/>
            </a:r>
            <a:br>
              <a:rPr lang="ar-DZ" b="1" dirty="0">
                <a:latin typeface="Times New Roman" pitchFamily="18" charset="0"/>
                <a:cs typeface="PT Bold Heading" pitchFamily="2" charset="-78"/>
                <a:hlinkClick r:id="rId3" action="ppaction://hlinkfile"/>
              </a:rPr>
            </a:br>
            <a:r>
              <a:rPr lang="ar-SA" sz="4000" b="1" dirty="0"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>ال</a:t>
            </a:r>
            <a:r>
              <a:rPr lang="ar-DZ" sz="4000" b="1" dirty="0"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>و </a:t>
            </a:r>
            <a:r>
              <a:rPr lang="ar-SA" sz="4000" b="1" dirty="0" err="1"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>ثائق</a:t>
            </a:r>
            <a:r>
              <a:rPr lang="ar-SA" sz="4000" b="1" dirty="0"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> وال</a:t>
            </a:r>
            <a:r>
              <a:rPr lang="ar-DZ" sz="4000" b="1" dirty="0"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>وسائل الخاصة </a:t>
            </a:r>
            <a:r>
              <a:rPr lang="ar-DZ" sz="4000" b="1" dirty="0">
                <a:latin typeface="Times New Roman" pitchFamily="18" charset="0"/>
                <a:cs typeface="PT Bold Heading" pitchFamily="2" charset="-78"/>
              </a:rPr>
              <a:t>بتسيير القسم</a:t>
            </a:r>
            <a:endParaRPr lang="fr-FR" sz="6000" dirty="0">
              <a:hlinkClick r:id="rId3" action="ppaction://hlinkfile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778620" y="872917"/>
            <a:ext cx="1596788" cy="696036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:08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49" y="2657226"/>
            <a:ext cx="4454072" cy="312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>
            <a:extLst>
              <a:ext uri="{FF2B5EF4-FFF2-40B4-BE49-F238E27FC236}">
                <a16:creationId xmlns="" xmlns:a16="http://schemas.microsoft.com/office/drawing/2014/main" id="{5A754733-B377-4200-B70E-D5E8B2D04F90}"/>
              </a:ext>
            </a:extLst>
          </p:cNvPr>
          <p:cNvSpPr/>
          <p:nvPr/>
        </p:nvSpPr>
        <p:spPr>
          <a:xfrm>
            <a:off x="5477169" y="3061899"/>
            <a:ext cx="5913478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50000"/>
              </a:lnSpc>
              <a:buFontTx/>
              <a:buBlip>
                <a:blip r:embed="rId6"/>
              </a:buBlip>
            </a:pPr>
            <a:r>
              <a:rPr lang="ar-DZ" b="1" dirty="0"/>
              <a:t> </a:t>
            </a:r>
            <a:r>
              <a:rPr lang="ar-DZ" sz="2500" b="1" dirty="0">
                <a:solidFill>
                  <a:schemeClr val="bg1">
                    <a:lumMod val="50000"/>
                  </a:schemeClr>
                </a:solidFill>
              </a:rPr>
              <a:t>التعليمة </a:t>
            </a:r>
            <a:r>
              <a:rPr lang="ar-DZ" sz="2500" b="1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ar-SA" sz="2500" b="1" dirty="0"/>
              <a:t>صنف الوثائق  والوسائل حسب الجدول : </a:t>
            </a:r>
          </a:p>
          <a:p>
            <a:pPr algn="just" rtl="1">
              <a:lnSpc>
                <a:spcPct val="150000"/>
              </a:lnSpc>
              <a:buFontTx/>
              <a:buBlip>
                <a:blip r:embed="rId6"/>
              </a:buBlip>
            </a:pPr>
            <a:r>
              <a:rPr lang="ar-SA" sz="2500" b="1" dirty="0"/>
              <a:t>وثائق تربوية – معلقات- وسائل </a:t>
            </a:r>
            <a:r>
              <a:rPr lang="ar-SA" sz="2500" b="1" dirty="0" err="1"/>
              <a:t>ديداكتيكية</a:t>
            </a:r>
            <a:r>
              <a:rPr lang="ar-SA" sz="2500" b="1" dirty="0"/>
              <a:t> </a:t>
            </a:r>
            <a:endParaRPr lang="ar-DZ" sz="2500" b="1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710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itre 1"/>
          <p:cNvSpPr>
            <a:spLocks noGrp="1"/>
          </p:cNvSpPr>
          <p:nvPr>
            <p:ph type="title"/>
          </p:nvPr>
        </p:nvSpPr>
        <p:spPr>
          <a:xfrm>
            <a:off x="1574800" y="195422"/>
            <a:ext cx="4521200" cy="2286000"/>
          </a:xfrm>
        </p:spPr>
        <p:txBody>
          <a:bodyPr>
            <a:normAutofit fontScale="90000"/>
          </a:bodyPr>
          <a:lstStyle/>
          <a:p>
            <a:pPr algn="ctr" rtl="1">
              <a:spcBef>
                <a:spcPct val="20000"/>
              </a:spcBef>
            </a:pPr>
            <a:r>
              <a:rPr lang="ar-DZ" sz="40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  <a:hlinkClick r:id="rId3" action="ppaction://hlinkfile"/>
              </a:rPr>
              <a:t/>
            </a:r>
            <a:br>
              <a:rPr lang="ar-DZ" sz="40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  <a:hlinkClick r:id="rId3" action="ppaction://hlinkfile"/>
              </a:rPr>
            </a:br>
            <a:r>
              <a:rPr lang="ar-DZ" sz="40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>بيئة التعلم</a:t>
            </a:r>
            <a:r>
              <a:rPr lang="fr-FR" sz="3600" b="1" dirty="0">
                <a:solidFill>
                  <a:srgbClr val="002060"/>
                </a:solidFill>
                <a:hlinkClick r:id="rId4" action="ppaction://hlinkfile"/>
              </a:rPr>
              <a:t/>
            </a:r>
            <a:br>
              <a:rPr lang="fr-FR" sz="3600" b="1" dirty="0">
                <a:solidFill>
                  <a:srgbClr val="002060"/>
                </a:solidFill>
                <a:hlinkClick r:id="rId4" action="ppaction://hlinkfile"/>
              </a:rPr>
            </a:br>
            <a:r>
              <a:rPr lang="ar-SA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ar-SA" b="1" dirty="0">
                <a:solidFill>
                  <a:srgbClr val="002060"/>
                </a:solidFill>
                <a:hlinkClick r:id="rId3" action="ppaction://hlinkfile"/>
              </a:rPr>
            </a:br>
            <a:endParaRPr lang="fr-FR" dirty="0"/>
          </a:p>
        </p:txBody>
      </p:sp>
      <p:pic>
        <p:nvPicPr>
          <p:cNvPr id="9218" name="Picture 2" descr="E:\الممارسة المهنية\اوراق العمل ادارة بيئة التعلم\images (4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05" y="3436250"/>
            <a:ext cx="4086225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189026" y="642386"/>
            <a:ext cx="1596788" cy="696036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:09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مستطيل 3">
            <a:extLst>
              <a:ext uri="{FF2B5EF4-FFF2-40B4-BE49-F238E27FC236}">
                <a16:creationId xmlns="" xmlns:a16="http://schemas.microsoft.com/office/drawing/2014/main" id="{42FE0055-5D3C-44E5-870A-8D5EB2244FEC}"/>
              </a:ext>
            </a:extLst>
          </p:cNvPr>
          <p:cNvSpPr/>
          <p:nvPr/>
        </p:nvSpPr>
        <p:spPr>
          <a:xfrm>
            <a:off x="2962952" y="2245735"/>
            <a:ext cx="9310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/>
              <a:t>التعليمة :</a:t>
            </a:r>
            <a:r>
              <a:rPr lang="ar-DZ" sz="3200" b="1" dirty="0"/>
              <a:t>ح</a:t>
            </a:r>
            <a:r>
              <a:rPr lang="ar-SA" sz="3200" b="1" dirty="0"/>
              <a:t>د</a:t>
            </a:r>
            <a:r>
              <a:rPr lang="ar-DZ" sz="3200" b="1" dirty="0"/>
              <a:t>د عناصر مجالات بيئة التعلم ( المادية ، التقنية ، الفنية ).</a:t>
            </a:r>
            <a:endParaRPr lang="ar-SA" sz="32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76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05064" y="350519"/>
            <a:ext cx="1596788" cy="696036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:10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5913673"/>
              </p:ext>
            </p:extLst>
          </p:nvPr>
        </p:nvGraphicFramePr>
        <p:xfrm>
          <a:off x="441826" y="1333117"/>
          <a:ext cx="9813703" cy="4676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17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65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754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0689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Learned</a:t>
                      </a: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ماذا </a:t>
                      </a:r>
                      <a:r>
                        <a:rPr kumimoji="0" lang="ar-AE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تعلمت؟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ar-DZ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إ</a:t>
                      </a:r>
                      <a:r>
                        <a:rPr kumimoji="0" lang="ar-AE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جابات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على أسئلتي </a:t>
                      </a:r>
                      <a:r>
                        <a:rPr kumimoji="0" lang="ar-DZ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أ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و أشياء لم  أعرفها من </a:t>
                      </a:r>
                      <a:r>
                        <a:rPr kumimoji="0" lang="ar-AE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قبل؟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    </a:t>
                      </a:r>
                      <a:endParaRPr kumimoji="0" lang="en-GB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What: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ar-AE" dirty="0">
                          <a:solidFill>
                            <a:schemeClr val="tx1"/>
                          </a:solidFill>
                        </a:rPr>
                        <a:t>   ماذا أريد </a:t>
                      </a:r>
                      <a:r>
                        <a:rPr lang="ar-DZ" dirty="0">
                          <a:solidFill>
                            <a:schemeClr val="tx1"/>
                          </a:solidFill>
                        </a:rPr>
                        <a:t>أ</a:t>
                      </a:r>
                      <a:r>
                        <a:rPr lang="ar-AE" dirty="0">
                          <a:solidFill>
                            <a:schemeClr val="tx1"/>
                          </a:solidFill>
                        </a:rPr>
                        <a:t>ن </a:t>
                      </a:r>
                      <a:r>
                        <a:rPr lang="ar-DZ" dirty="0">
                          <a:solidFill>
                            <a:schemeClr val="tx1"/>
                          </a:solidFill>
                        </a:rPr>
                        <a:t>أ</a:t>
                      </a:r>
                      <a:r>
                        <a:rPr lang="ar-AE" dirty="0" err="1">
                          <a:solidFill>
                            <a:schemeClr val="tx1"/>
                          </a:solidFill>
                        </a:rPr>
                        <a:t>عرف؟</a:t>
                      </a:r>
                      <a:r>
                        <a:rPr lang="ar-AE" dirty="0">
                          <a:solidFill>
                            <a:schemeClr val="tx1"/>
                          </a:solidFill>
                        </a:rPr>
                        <a:t> أتعلم؟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Know :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>
                          <a:solidFill>
                            <a:sysClr val="windowText" lastClr="000000"/>
                          </a:solidFill>
                        </a:rPr>
                        <a:t>ماذا أعرف </a:t>
                      </a:r>
                      <a:r>
                        <a:rPr lang="ar-DZ" dirty="0">
                          <a:solidFill>
                            <a:sysClr val="windowText" lastClr="000000"/>
                          </a:solidFill>
                        </a:rPr>
                        <a:t>عن تسيير</a:t>
                      </a:r>
                      <a:r>
                        <a:rPr lang="ar-DZ" baseline="0" dirty="0">
                          <a:solidFill>
                            <a:sysClr val="windowText" lastClr="000000"/>
                          </a:solidFill>
                        </a:rPr>
                        <a:t> القسم </a:t>
                      </a:r>
                      <a:r>
                        <a:rPr lang="ar-AE" dirty="0">
                          <a:solidFill>
                            <a:sysClr val="windowText" lastClr="000000"/>
                          </a:solidFill>
                        </a:rPr>
                        <a:t>؟</a:t>
                      </a:r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01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DZ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بعد إنهاء الأنشطة</a:t>
                      </a:r>
                      <a:endParaRPr kumimoji="0" lang="en-GB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ar-DZ" b="1" dirty="0">
                          <a:solidFill>
                            <a:schemeClr val="tx1"/>
                          </a:solidFill>
                        </a:rPr>
                        <a:t>قبل بدء الأنشطة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57822">
                <a:tc>
                  <a:txBody>
                    <a:bodyPr/>
                    <a:lstStyle/>
                    <a:p>
                      <a:endParaRPr lang="fr-FR" dirty="0"/>
                    </a:p>
                    <a:p>
                      <a:endParaRPr lang="fr-FR" dirty="0"/>
                    </a:p>
                    <a:p>
                      <a:endParaRPr lang="ar-AE" dirty="0"/>
                    </a:p>
                    <a:p>
                      <a:endParaRPr lang="ar-AE" dirty="0"/>
                    </a:p>
                    <a:p>
                      <a:endParaRPr lang="ar-AE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ZoneTexte 4">
            <a:extLst>
              <a:ext uri="{FF2B5EF4-FFF2-40B4-BE49-F238E27FC236}">
                <a16:creationId xmlns="" xmlns:a16="http://schemas.microsoft.com/office/drawing/2014/main" id="{594482A6-9D5F-49CC-AE77-7AE22D5BBBA1}"/>
              </a:ext>
            </a:extLst>
          </p:cNvPr>
          <p:cNvSpPr txBox="1"/>
          <p:nvPr/>
        </p:nvSpPr>
        <p:spPr>
          <a:xfrm>
            <a:off x="1248745" y="340480"/>
            <a:ext cx="796989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DZ" sz="3600" b="1" dirty="0" smtClean="0"/>
              <a:t>تقييم نهائي  </a:t>
            </a:r>
            <a:r>
              <a:rPr lang="fr-FR" sz="3600" b="1" dirty="0" smtClean="0">
                <a:hlinkClick r:id="rId2" action="ppaction://hlinkfile"/>
              </a:rPr>
              <a:t>KWL 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19607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"/>
          <p:cNvSpPr/>
          <p:nvPr/>
        </p:nvSpPr>
        <p:spPr>
          <a:xfrm>
            <a:off x="2340429" y="1992085"/>
            <a:ext cx="6291942" cy="244928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accent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dirty="0" err="1" smtClean="0"/>
              <a:t>الحصة  </a:t>
            </a:r>
            <a:r>
              <a:rPr lang="ar-DZ" sz="6000" b="1" dirty="0" smtClean="0"/>
              <a:t>:  02    </a:t>
            </a:r>
            <a:endParaRPr lang="fr-FR" sz="6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54945" y="1153886"/>
            <a:ext cx="3148084" cy="533400"/>
          </a:xfr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rtl="1">
              <a:defRPr/>
            </a:pPr>
            <a:r>
              <a:rPr lang="ar-DZ" sz="2000" b="1" dirty="0">
                <a:solidFill>
                  <a:schemeClr val="tx1"/>
                </a:solidFill>
              </a:rPr>
              <a:t>بطاقة تعريفية بمحتوى تسيير القسم</a:t>
            </a:r>
            <a:r>
              <a:rPr lang="ar-SA" sz="2000" b="1" dirty="0">
                <a:solidFill>
                  <a:schemeClr val="tx1"/>
                </a:solidFill>
              </a:rPr>
              <a:t> </a:t>
            </a:r>
            <a:r>
              <a:rPr lang="ar-DZ" sz="2000" b="1" dirty="0">
                <a:solidFill>
                  <a:schemeClr val="tx1"/>
                </a:solidFill>
              </a:rPr>
              <a:t>الحصة </a:t>
            </a:r>
            <a:r>
              <a:rPr lang="ar-DZ" sz="2000" b="1" dirty="0" smtClean="0">
                <a:solidFill>
                  <a:schemeClr val="tx1"/>
                </a:solidFill>
              </a:rPr>
              <a:t>02 </a:t>
            </a:r>
            <a:endParaRPr lang="ar-DZ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6363818"/>
              </p:ext>
            </p:extLst>
          </p:nvPr>
        </p:nvGraphicFramePr>
        <p:xfrm>
          <a:off x="304800" y="1807029"/>
          <a:ext cx="11582400" cy="35356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44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تسيير  القسم  </a:t>
                      </a:r>
                      <a:r>
                        <a:rPr lang="ar-DZ" sz="1600" b="1" baseline="0" dirty="0"/>
                        <a:t>    </a:t>
                      </a:r>
                      <a:r>
                        <a:rPr lang="ar-DZ" sz="1600" b="1" dirty="0"/>
                        <a:t>   مدته</a:t>
                      </a:r>
                      <a:r>
                        <a:rPr lang="ar-DZ" sz="1600" b="1" baseline="0" dirty="0"/>
                        <a:t> :</a:t>
                      </a:r>
                      <a:r>
                        <a:rPr lang="fr-FR" sz="1600" b="1" baseline="0" dirty="0"/>
                        <a:t>  </a:t>
                      </a:r>
                      <a:r>
                        <a:rPr lang="ar-DZ" sz="1600" b="1" baseline="0" dirty="0"/>
                        <a:t>ساعتان</a:t>
                      </a:r>
                      <a:endParaRPr lang="en-GB" sz="1600" b="1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المحتوى ومدته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2000" b="1" dirty="0"/>
                        <a:t>الأساتذة الجدد</a:t>
                      </a:r>
                      <a:endParaRPr lang="en-GB" sz="2000" b="1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 smtClean="0"/>
                        <a:t>الفئة المعنية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246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تطوير الكفاءة المهنية للأساتذة</a:t>
                      </a:r>
                      <a:r>
                        <a:rPr lang="ar-DZ" sz="1600" b="1" baseline="0" dirty="0"/>
                        <a:t> الجدد في مجال تسيير القسم</a:t>
                      </a:r>
                      <a:endParaRPr lang="en-GB" sz="1600" b="1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الهدف العام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1-كيفية استغلال  وتوظيف الكتاب المدرسي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2- التعرف على الوسائل الشبه مدرسية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endParaRPr lang="fr-FR" sz="1600" b="1" baseline="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ar-DZ" sz="1600" b="1" dirty="0"/>
                        <a:t>الأهداف التفصيلية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1251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1-</a:t>
                      </a:r>
                      <a:r>
                        <a:rPr lang="ar-DZ" sz="1600" b="1" baseline="0" dirty="0"/>
                        <a:t> فكر - زاوج - شارك             </a:t>
                      </a:r>
                      <a:r>
                        <a:rPr lang="fr-FR" sz="1600" b="1" baseline="0" dirty="0"/>
                        <a:t> </a:t>
                      </a:r>
                      <a:r>
                        <a:rPr lang="ar-DZ" sz="1600" b="1" baseline="0" dirty="0"/>
                        <a:t>  4- العمل التعاوني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2</a:t>
                      </a:r>
                      <a:r>
                        <a:rPr lang="fr-FR" sz="1600" b="1" baseline="0" dirty="0"/>
                        <a:t>–</a:t>
                      </a:r>
                      <a:r>
                        <a:rPr lang="ar-DZ" sz="1600" b="1" baseline="0" dirty="0"/>
                        <a:t> عمل ثنائي                          5- ورقم عمل – مشاهدة </a:t>
                      </a:r>
                      <a:r>
                        <a:rPr lang="ar-DZ" sz="1600" b="1" baseline="0" dirty="0" smtClean="0"/>
                        <a:t>فيديو من اقتراح المؤطر</a:t>
                      </a:r>
                      <a:endParaRPr lang="ar-DZ" sz="1600" b="1" baseline="0" dirty="0"/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3- خذ واحدة و اعط واحدة</a:t>
                      </a:r>
                      <a:r>
                        <a:rPr lang="fr-FR" sz="1600" b="1" baseline="0" dirty="0"/>
                        <a:t> </a:t>
                      </a:r>
                      <a:r>
                        <a:rPr lang="ar-DZ" sz="1600" b="1" baseline="0" dirty="0" smtClean="0"/>
                        <a:t>      </a:t>
                      </a:r>
                      <a:r>
                        <a:rPr lang="fr-FR" sz="1600" b="1" baseline="0" dirty="0" smtClean="0"/>
                        <a:t>    </a:t>
                      </a:r>
                      <a:r>
                        <a:rPr lang="ar-DZ" sz="1600" b="1" baseline="0" dirty="0" smtClean="0"/>
                        <a:t>  </a:t>
                      </a:r>
                      <a:r>
                        <a:rPr lang="ar-DZ" sz="1600" b="1" baseline="0" dirty="0"/>
                        <a:t>06- حل المشكلات</a:t>
                      </a:r>
                      <a:endParaRPr lang="ar-DZ" sz="16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ar-DZ" sz="1600" b="1" dirty="0"/>
                        <a:t>الاستراتيجيات</a:t>
                      </a:r>
                      <a:r>
                        <a:rPr lang="ar-DZ" sz="1600" b="1" baseline="0" dirty="0"/>
                        <a:t> </a:t>
                      </a:r>
                      <a:r>
                        <a:rPr lang="ar-DZ" sz="1600" b="1" dirty="0"/>
                        <a:t>المطبقة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81251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1</a:t>
                      </a:r>
                      <a:r>
                        <a:rPr lang="ar-DZ" sz="1600" b="1" baseline="0" dirty="0"/>
                        <a:t>-  التوجيه  </a:t>
                      </a:r>
                      <a:r>
                        <a:rPr lang="ar-DZ" sz="1600" b="1" baseline="0" dirty="0" err="1"/>
                        <a:t>و</a:t>
                      </a:r>
                      <a:r>
                        <a:rPr lang="ar-DZ" sz="1600" b="1" baseline="0" dirty="0"/>
                        <a:t> التقييم المباشر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2- الملاحظات الشفوية و الكتابية للمتكونين أثناء تقديم الأنشطة </a:t>
                      </a:r>
                      <a:r>
                        <a:rPr lang="ar-DZ" sz="1600" b="1" baseline="0" dirty="0" err="1"/>
                        <a:t>و</a:t>
                      </a:r>
                      <a:r>
                        <a:rPr lang="ar-DZ" sz="1600" b="1" baseline="0" dirty="0"/>
                        <a:t> بعدها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3- تقديم التغذية الراجعة</a:t>
                      </a:r>
                      <a:endParaRPr lang="en-GB" sz="16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طرق تقييم المحور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08876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3575104" y="236203"/>
            <a:ext cx="44974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b="1" dirty="0"/>
              <a:t> </a:t>
            </a:r>
            <a:r>
              <a:rPr lang="ar-AE" sz="3200" b="1" dirty="0" smtClean="0"/>
              <a:t>التوقعات</a:t>
            </a:r>
            <a:endParaRPr lang="en-US" sz="3200" b="1" dirty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002" y="1308101"/>
            <a:ext cx="34925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2" descr="http://t3.gstatic.com/images?q=tbn:ANd9GcQQy1xfVMLyEzm_ZFSoH8smvVuh_HGAYZXGrd2_8u6gy4cMvo_eN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44" y="1449388"/>
            <a:ext cx="2032000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&quot;No&quot; Symbol 6"/>
          <p:cNvSpPr/>
          <p:nvPr/>
        </p:nvSpPr>
        <p:spPr>
          <a:xfrm>
            <a:off x="4932680" y="1478281"/>
            <a:ext cx="1863144" cy="1590675"/>
          </a:xfrm>
          <a:prstGeom prst="noSmoking">
            <a:avLst>
              <a:gd name="adj" fmla="val 48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8198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919" y="1695451"/>
            <a:ext cx="186984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2" descr="D:\Hand-on-ear-listenin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7" y="3534134"/>
            <a:ext cx="3396343" cy="194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3" descr="D:\taking-not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543" y="3534134"/>
            <a:ext cx="3148143" cy="194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675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303000" y="6356354"/>
            <a:ext cx="889000" cy="365125"/>
          </a:xfrm>
        </p:spPr>
        <p:txBody>
          <a:bodyPr/>
          <a:lstStyle/>
          <a:p>
            <a:pPr algn="ctr" rtl="1"/>
            <a:fld id="{E80AFBA8-F761-45B4-BEA1-B72D34DD0D0E}" type="slidenum">
              <a:rPr lang="fr-FR" smtClean="0"/>
              <a:pPr algn="ctr" rtl="1"/>
              <a:t>20</a:t>
            </a:fld>
            <a:endParaRPr lang="fr-FR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793602" y="715292"/>
            <a:ext cx="9585435" cy="584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  <a:headEnd/>
            <a:tailEnd/>
          </a:ln>
        </p:spPr>
        <p:style>
          <a:lnRef idx="1">
            <a:schemeClr val="accent5"/>
          </a:lnRef>
          <a:fillRef idx="1001">
            <a:schemeClr val="lt1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DZ" sz="2000" b="1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j-cs"/>
              </a:rPr>
              <a:t>برنامج</a:t>
            </a:r>
            <a:r>
              <a:rPr lang="ar-SA" sz="2000" b="1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j-cs"/>
              </a:rPr>
              <a:t> </a:t>
            </a:r>
            <a:r>
              <a:rPr lang="ar-DZ" sz="2400" b="1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j-cs"/>
              </a:rPr>
              <a:t>تسيير القسم الحصة </a:t>
            </a:r>
            <a:r>
              <a:rPr lang="ar-DZ" sz="3200" b="1" dirty="0" smtClean="0">
                <a:solidFill>
                  <a:schemeClr val="tx1"/>
                </a:solidFill>
                <a:cs typeface="mohammad bold art 1" pitchFamily="2" charset="-78"/>
              </a:rPr>
              <a:t>02</a:t>
            </a:r>
            <a:r>
              <a:rPr lang="ar-DZ" sz="2500" b="1" dirty="0" smtClean="0">
                <a:solidFill>
                  <a:schemeClr val="tx1"/>
                </a:solidFill>
                <a:cs typeface="mohammad bold art 1" pitchFamily="2" charset="-78"/>
              </a:rPr>
              <a:t> </a:t>
            </a:r>
            <a:endParaRPr lang="en-US" sz="2500" b="1" dirty="0">
              <a:solidFill>
                <a:srgbClr val="000000"/>
              </a:solidFill>
              <a:latin typeface="Cambria"/>
              <a:ea typeface="MS Mincho"/>
              <a:cs typeface="Arial"/>
            </a:endParaRPr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04687"/>
              </p:ext>
            </p:extLst>
          </p:nvPr>
        </p:nvGraphicFramePr>
        <p:xfrm>
          <a:off x="1702404" y="1715328"/>
          <a:ext cx="9603988" cy="2606040"/>
        </p:xfrm>
        <a:graphic>
          <a:graphicData uri="http://schemas.openxmlformats.org/drawingml/2006/table">
            <a:tbl>
              <a:tblPr rtl="1" firstRow="1" bandCol="1">
                <a:tableStyleId>{5940675A-B579-460E-94D1-54222C63F5DA}</a:tableStyleId>
              </a:tblPr>
              <a:tblGrid>
                <a:gridCol w="131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589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031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9804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رقم</a:t>
                      </a:r>
                      <a:r>
                        <a:rPr lang="ar-DZ" sz="2400" b="1" baseline="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 الفقرة</a:t>
                      </a:r>
                      <a:endParaRPr lang="en-US" sz="24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محتواها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2400" b="1" baseline="0" dirty="0">
                          <a:solidFill>
                            <a:srgbClr val="000000"/>
                          </a:solidFill>
                        </a:rPr>
                        <a:t>المدة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488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01</a:t>
                      </a: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النشاط11</a:t>
                      </a: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: استغلال الكتاب المدرسي -  عمل ثنائي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800" b="1" baseline="0" dirty="0">
                          <a:solidFill>
                            <a:srgbClr val="000000"/>
                          </a:solidFill>
                        </a:rPr>
                        <a:t>30د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5288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02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12</a:t>
                      </a: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:</a:t>
                      </a:r>
                      <a:r>
                        <a:rPr lang="ar-DZ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</a:t>
                      </a: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الوسائل شبه </a:t>
                      </a:r>
                      <a:r>
                        <a:rPr lang="ar-DZ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المدرسية </a:t>
                      </a: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و الدعائم </a:t>
                      </a:r>
                      <a:r>
                        <a:rPr lang="ar-DZ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التعليمية – خذ واحدة واعط</a:t>
                      </a:r>
                      <a:r>
                        <a:rPr lang="ar-DZ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واحدة</a:t>
                      </a:r>
                      <a:endParaRPr lang="ar-DZ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800" b="1" baseline="0" dirty="0">
                          <a:solidFill>
                            <a:srgbClr val="000000"/>
                          </a:solidFill>
                        </a:rPr>
                        <a:t>20د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141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03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13</a:t>
                      </a: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: استراتيجية حل المشكلات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800" b="1" baseline="0" dirty="0">
                          <a:solidFill>
                            <a:srgbClr val="000000"/>
                          </a:solidFill>
                        </a:rPr>
                        <a:t>20د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141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04</a:t>
                      </a: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14</a:t>
                      </a: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: ممارسات</a:t>
                      </a:r>
                      <a:r>
                        <a:rPr lang="ar-DZ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صفية + فيديو - عصف ذهني </a:t>
                      </a:r>
                      <a:endParaRPr lang="ar-DZ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800" b="1" baseline="0" dirty="0">
                          <a:solidFill>
                            <a:srgbClr val="000000"/>
                          </a:solidFill>
                        </a:rPr>
                        <a:t>30د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141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05</a:t>
                      </a: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15:</a:t>
                      </a:r>
                      <a:r>
                        <a:rPr lang="ar-DZ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</a:t>
                      </a:r>
                      <a:r>
                        <a:rPr lang="ar-DZ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نموذج</a:t>
                      </a:r>
                      <a:r>
                        <a:rPr lang="ar-DZ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</a:t>
                      </a:r>
                      <a:r>
                        <a:rPr lang="fr-FR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SWOT </a:t>
                      </a:r>
                      <a:endParaRPr lang="ar-DZ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800" b="1" baseline="0" dirty="0">
                          <a:solidFill>
                            <a:srgbClr val="000000"/>
                          </a:solidFill>
                        </a:rPr>
                        <a:t>20د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39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303000" y="6356354"/>
            <a:ext cx="889000" cy="365125"/>
          </a:xfrm>
        </p:spPr>
        <p:txBody>
          <a:bodyPr/>
          <a:lstStyle/>
          <a:p>
            <a:pPr algn="ctr" rtl="1"/>
            <a:fld id="{E80AFBA8-F761-45B4-BEA1-B72D34DD0D0E}" type="slidenum">
              <a:rPr lang="fr-FR" smtClean="0"/>
              <a:pPr algn="ctr" rtl="1"/>
              <a:t>21</a:t>
            </a:fld>
            <a:endParaRPr lang="fr-FR" dirty="0"/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5611660" y="1665963"/>
            <a:ext cx="6086353" cy="96450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ar-DZ" sz="4000" dirty="0">
                <a:latin typeface="Andalus" pitchFamily="18" charset="-78"/>
                <a:cs typeface="Andalus" pitchFamily="18" charset="-78"/>
                <a:hlinkClick r:id="rId3" action="ppaction://hlinkfile"/>
              </a:rPr>
              <a:t>استغلال </a:t>
            </a:r>
            <a:r>
              <a:rPr lang="ar-DZ" sz="4000" dirty="0" smtClean="0">
                <a:latin typeface="Andalus" pitchFamily="18" charset="-78"/>
                <a:cs typeface="Andalus" pitchFamily="18" charset="-78"/>
                <a:hlinkClick r:id="rId3" action="ppaction://hlinkfile"/>
              </a:rPr>
              <a:t>الكتاب </a:t>
            </a:r>
            <a:r>
              <a:rPr lang="ar-DZ" sz="4000" dirty="0">
                <a:latin typeface="Andalus" pitchFamily="18" charset="-78"/>
                <a:cs typeface="Andalus" pitchFamily="18" charset="-78"/>
                <a:hlinkClick r:id="rId3" action="ppaction://hlinkfile"/>
              </a:rPr>
              <a:t>المدرسي </a:t>
            </a:r>
            <a:r>
              <a:rPr lang="ar-DZ" sz="4000" dirty="0">
                <a:latin typeface="Andalus" pitchFamily="18" charset="-78"/>
                <a:cs typeface="Andalus" pitchFamily="18" charset="-78"/>
              </a:rPr>
              <a:t>– عمل ثنائي</a:t>
            </a:r>
            <a:endParaRPr lang="fr-FR" sz="40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9963806" y="599090"/>
            <a:ext cx="1734207" cy="567559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err="1">
                <a:solidFill>
                  <a:schemeClr val="tx1"/>
                </a:solidFill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</a:rPr>
              <a:t>:11</a:t>
            </a:r>
            <a:endParaRPr lang="fr-FR" sz="2400" b="1" dirty="0">
              <a:solidFill>
                <a:schemeClr val="tx1"/>
              </a:solidFill>
            </a:endParaRPr>
          </a:p>
        </p:txBody>
      </p:sp>
      <p:pic>
        <p:nvPicPr>
          <p:cNvPr id="2" name="صورة 1">
            <a:extLst>
              <a:ext uri="{FF2B5EF4-FFF2-40B4-BE49-F238E27FC236}">
                <a16:creationId xmlns:a16="http://schemas.microsoft.com/office/drawing/2014/main" xmlns="" id="{7E08A222-50A3-4E03-B6E1-1FDA621D306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967" y="3753853"/>
            <a:ext cx="2143221" cy="2785063"/>
          </a:xfrm>
          <a:prstGeom prst="rect">
            <a:avLst/>
          </a:prstGeom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85D1ED24-7CC3-4288-88AD-F60745E77BE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64584" y="3801980"/>
            <a:ext cx="2356732" cy="26670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6093" y="2429428"/>
            <a:ext cx="11171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DZ" sz="2400" b="1" dirty="0" smtClean="0"/>
              <a:t>التعليمة01: </a:t>
            </a:r>
            <a:r>
              <a:rPr lang="ar-DZ" sz="2400" b="1" dirty="0"/>
              <a:t>من خلال البطاقة 1 يقوم المتربص بتحديد الميادين المختلفة </a:t>
            </a:r>
          </a:p>
          <a:p>
            <a:pPr algn="r" rtl="1">
              <a:lnSpc>
                <a:spcPct val="150000"/>
              </a:lnSpc>
            </a:pPr>
            <a:r>
              <a:rPr lang="ar-DZ" sz="2400" b="1" dirty="0" smtClean="0"/>
              <a:t>التعليمة02: </a:t>
            </a:r>
            <a:r>
              <a:rPr lang="ar-DZ" sz="2400" b="1" dirty="0"/>
              <a:t>من خلال البطاقة 2 يقوم المتربص بتحديد مراحل سيرورة </a:t>
            </a:r>
            <a:r>
              <a:rPr lang="ar-DZ" sz="2400" b="1" dirty="0" smtClean="0"/>
              <a:t>الدرس </a:t>
            </a:r>
            <a:r>
              <a:rPr lang="ar-DZ" sz="2400" b="1" dirty="0"/>
              <a:t>وربطها ببطاقة التمارين</a:t>
            </a:r>
          </a:p>
        </p:txBody>
      </p:sp>
      <p:pic>
        <p:nvPicPr>
          <p:cNvPr id="12" name="Image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099" y="3789947"/>
            <a:ext cx="2523004" cy="2782243"/>
          </a:xfrm>
          <a:prstGeom prst="rect">
            <a:avLst/>
          </a:prstGeom>
        </p:spPr>
      </p:pic>
      <p:pic>
        <p:nvPicPr>
          <p:cNvPr id="13" name="Image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87831" y="3801979"/>
            <a:ext cx="2275914" cy="265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4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303000" y="6356354"/>
            <a:ext cx="889000" cy="365125"/>
          </a:xfrm>
        </p:spPr>
        <p:txBody>
          <a:bodyPr/>
          <a:lstStyle/>
          <a:p>
            <a:pPr algn="ctr" rtl="1"/>
            <a:fld id="{E80AFBA8-F761-45B4-BEA1-B72D34DD0D0E}" type="slidenum">
              <a:rPr lang="fr-FR" smtClean="0"/>
              <a:pPr algn="ctr" rtl="1"/>
              <a:t>22</a:t>
            </a:fld>
            <a:endParaRPr lang="fr-FR" dirty="0"/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1030779" y="401988"/>
            <a:ext cx="7246328" cy="13331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spcBef>
                <a:spcPct val="20000"/>
              </a:spcBef>
            </a:pPr>
            <a:r>
              <a:rPr lang="ar-DZ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br>
              <a:rPr lang="ar-DZ" sz="4000" b="1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ar-DZ" sz="4000" b="1" dirty="0">
                <a:solidFill>
                  <a:srgbClr val="FF0000"/>
                </a:solidFill>
                <a:latin typeface="Times New Roman" pitchFamily="18" charset="0"/>
                <a:hlinkClick r:id="rId3" action="ppaction://hlinkfile"/>
              </a:rPr>
              <a:t>الوسائل </a:t>
            </a:r>
            <a:r>
              <a:rPr lang="ar-DZ" sz="4000" b="1" dirty="0" smtClean="0">
                <a:solidFill>
                  <a:srgbClr val="FF0000"/>
                </a:solidFill>
                <a:latin typeface="Times New Roman" pitchFamily="18" charset="0"/>
                <a:hlinkClick r:id="rId3" action="ppaction://hlinkfile"/>
              </a:rPr>
              <a:t>شبه </a:t>
            </a:r>
            <a:r>
              <a:rPr lang="ar-DZ" sz="4000" b="1" dirty="0" smtClean="0">
                <a:latin typeface="Times New Roman" pitchFamily="18" charset="0"/>
                <a:hlinkClick r:id="rId3" action="ppaction://hlinkfile"/>
              </a:rPr>
              <a:t>المدرسية والدعائم </a:t>
            </a:r>
            <a:r>
              <a:rPr lang="ar-DZ" sz="4000" b="1" dirty="0">
                <a:latin typeface="Times New Roman" pitchFamily="18" charset="0"/>
                <a:hlinkClick r:id="rId3" action="ppaction://hlinkfile"/>
              </a:rPr>
              <a:t>التعليمية</a:t>
            </a:r>
            <a:r>
              <a:rPr lang="fr-FR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fr-FR" b="1" dirty="0">
                <a:solidFill>
                  <a:srgbClr val="002060"/>
                </a:solidFill>
                <a:hlinkClick r:id="rId3" action="ppaction://hlinkfile"/>
              </a:rPr>
            </a:br>
            <a:r>
              <a:rPr lang="ar-SA" b="1" dirty="0">
                <a:solidFill>
                  <a:srgbClr val="002060"/>
                </a:solidFill>
              </a:rPr>
              <a:t/>
            </a:r>
            <a:br>
              <a:rPr lang="ar-SA" b="1" dirty="0">
                <a:solidFill>
                  <a:srgbClr val="002060"/>
                </a:solidFill>
              </a:rPr>
            </a:br>
            <a:endParaRPr lang="fr-FR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9979571" y="784773"/>
            <a:ext cx="1734207" cy="567559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err="1">
                <a:solidFill>
                  <a:schemeClr val="tx1"/>
                </a:solidFill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</a:rPr>
              <a:t>:12</a:t>
            </a:r>
            <a:endParaRPr lang="fr-FR" sz="2400" b="1" dirty="0">
              <a:solidFill>
                <a:schemeClr val="tx1"/>
              </a:solidFill>
            </a:endParaRPr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2F7684EE-4514-4C84-BCB7-2F3A4D56AB4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8746" y="1980563"/>
            <a:ext cx="2084341" cy="2848677"/>
          </a:xfrm>
          <a:prstGeom prst="rect">
            <a:avLst/>
          </a:prstGeom>
        </p:spPr>
      </p:pic>
      <p:pic>
        <p:nvPicPr>
          <p:cNvPr id="9" name="صورة 8">
            <a:extLst>
              <a:ext uri="{FF2B5EF4-FFF2-40B4-BE49-F238E27FC236}">
                <a16:creationId xmlns:a16="http://schemas.microsoft.com/office/drawing/2014/main" xmlns="" id="{636BE046-5C22-439A-9391-ED9F8994F02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83579" y="1980563"/>
            <a:ext cx="1700328" cy="2937013"/>
          </a:xfrm>
          <a:prstGeom prst="rect">
            <a:avLst/>
          </a:prstGeom>
        </p:spPr>
      </p:pic>
      <p:sp>
        <p:nvSpPr>
          <p:cNvPr id="15" name="مستطيل 14">
            <a:extLst>
              <a:ext uri="{FF2B5EF4-FFF2-40B4-BE49-F238E27FC236}">
                <a16:creationId xmlns:a16="http://schemas.microsoft.com/office/drawing/2014/main" xmlns="" id="{071CF176-380D-443F-B206-0DBC43F9E191}"/>
              </a:ext>
            </a:extLst>
          </p:cNvPr>
          <p:cNvSpPr/>
          <p:nvPr/>
        </p:nvSpPr>
        <p:spPr>
          <a:xfrm>
            <a:off x="282634" y="5568994"/>
            <a:ext cx="11681842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buFontTx/>
              <a:buBlip>
                <a:blip r:embed="rId6"/>
              </a:buBlip>
            </a:pPr>
            <a:r>
              <a:rPr lang="ar-DZ" sz="2400" b="1" dirty="0"/>
              <a:t> </a:t>
            </a:r>
            <a:r>
              <a:rPr lang="ar-SA" sz="3200" b="1" dirty="0"/>
              <a:t>التعليمة</a:t>
            </a:r>
            <a:r>
              <a:rPr lang="ar-DZ" sz="3200" b="1" dirty="0"/>
              <a:t>: </a:t>
            </a:r>
            <a:r>
              <a:rPr lang="ar-DZ" sz="2800" b="1" dirty="0" smtClean="0"/>
              <a:t>بتطبيق استراتيجية خذ واحدة وهات واحدة قم بملء الجدول </a:t>
            </a:r>
            <a:endParaRPr lang="ar-DZ" sz="2800" b="1" dirty="0"/>
          </a:p>
        </p:txBody>
      </p:sp>
    </p:spTree>
    <p:extLst>
      <p:ext uri="{BB962C8B-B14F-4D97-AF65-F5344CB8AC3E}">
        <p14:creationId xmlns:p14="http://schemas.microsoft.com/office/powerpoint/2010/main" val="89777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2A535912-4EC7-4239-A4E0-497FCB8FF829}" type="slidenum">
              <a:rPr lang="ar-SA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1272784" y="2767442"/>
            <a:ext cx="4267199" cy="356753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6" name="Rectangle à coins arrondis 5"/>
          <p:cNvSpPr/>
          <p:nvPr/>
        </p:nvSpPr>
        <p:spPr>
          <a:xfrm>
            <a:off x="1961997" y="402144"/>
            <a:ext cx="5010149" cy="1257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40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/>
            </a:r>
            <a:br>
              <a:rPr lang="ar-DZ" sz="40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  <a:hlinkClick r:id="rId4" action="ppaction://hlinkfile"/>
              </a:rPr>
            </a:br>
            <a:r>
              <a:rPr lang="ar-DZ" sz="40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  <a:hlinkClick r:id="rId5" action="ppaction://hlinkfile"/>
              </a:rPr>
              <a:t>استراتيجية حل المشكلات</a:t>
            </a:r>
            <a:r>
              <a:rPr lang="fr-FR" sz="4000" b="1" dirty="0">
                <a:solidFill>
                  <a:schemeClr val="tx1"/>
                </a:solidFill>
                <a:hlinkClick r:id="rId4" action="ppaction://hlinkfile"/>
              </a:rPr>
              <a:t/>
            </a:r>
            <a:br>
              <a:rPr lang="fr-FR" sz="4000" b="1" dirty="0">
                <a:solidFill>
                  <a:schemeClr val="tx1"/>
                </a:solidFill>
                <a:hlinkClick r:id="rId4" action="ppaction://hlinkfile"/>
              </a:rPr>
            </a:br>
            <a:r>
              <a:rPr lang="ar-SA" sz="4000" b="1" dirty="0">
                <a:solidFill>
                  <a:schemeClr val="tx1"/>
                </a:solidFill>
                <a:hlinkClick r:id="rId4" action="ppaction://hlinkfile"/>
              </a:rPr>
              <a:t/>
            </a:r>
            <a:br>
              <a:rPr lang="ar-SA" sz="4000" b="1" dirty="0">
                <a:solidFill>
                  <a:schemeClr val="tx1"/>
                </a:solidFill>
                <a:hlinkClick r:id="rId4" action="ppaction://hlinkfile"/>
              </a:rPr>
            </a:br>
            <a:endParaRPr lang="fr-FR" sz="40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851336" y="8749862"/>
            <a:ext cx="13090634" cy="9459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à coins arrondis 15"/>
          <p:cNvSpPr/>
          <p:nvPr/>
        </p:nvSpPr>
        <p:spPr>
          <a:xfrm>
            <a:off x="9907137" y="705616"/>
            <a:ext cx="1734207" cy="56755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err="1">
                <a:solidFill>
                  <a:schemeClr val="tx1"/>
                </a:solidFill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</a:rPr>
              <a:t>:13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xmlns="" id="{9153AF95-1BA2-4B1C-9C52-059F4AF0F38D}"/>
              </a:ext>
            </a:extLst>
          </p:cNvPr>
          <p:cNvSpPr/>
          <p:nvPr/>
        </p:nvSpPr>
        <p:spPr>
          <a:xfrm>
            <a:off x="2623930" y="1859488"/>
            <a:ext cx="9244914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3200" b="1" dirty="0"/>
              <a:t>ال</a:t>
            </a:r>
            <a:r>
              <a:rPr lang="ar-DZ" sz="3200" b="1" dirty="0"/>
              <a:t>تعليمة : قم بتشكيل مربع كبير  </a:t>
            </a:r>
            <a:r>
              <a:rPr lang="ar-DZ" sz="3200" b="1" dirty="0" smtClean="0"/>
              <a:t>موظّفًا </a:t>
            </a:r>
            <a:r>
              <a:rPr lang="ar-DZ" sz="3200" b="1" dirty="0"/>
              <a:t>اجراءات رياضية </a:t>
            </a:r>
            <a:r>
              <a:rPr lang="ar-DZ" sz="3200" b="1" dirty="0" smtClean="0"/>
              <a:t>مختلفة  </a:t>
            </a:r>
            <a:endParaRPr lang="ar-DZ" sz="3200" b="1" dirty="0"/>
          </a:p>
        </p:txBody>
      </p:sp>
    </p:spTree>
    <p:extLst>
      <p:ext uri="{BB962C8B-B14F-4D97-AF65-F5344CB8AC3E}">
        <p14:creationId xmlns:p14="http://schemas.microsoft.com/office/powerpoint/2010/main" val="158018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itre 1"/>
          <p:cNvSpPr>
            <a:spLocks noGrp="1"/>
          </p:cNvSpPr>
          <p:nvPr>
            <p:ph type="title"/>
          </p:nvPr>
        </p:nvSpPr>
        <p:spPr>
          <a:xfrm>
            <a:off x="5186855" y="1292772"/>
            <a:ext cx="6264409" cy="4385013"/>
          </a:xfrm>
        </p:spPr>
        <p:txBody>
          <a:bodyPr>
            <a:normAutofit/>
          </a:bodyPr>
          <a:lstStyle/>
          <a:p>
            <a:pPr algn="ctr" rtl="1">
              <a:spcBef>
                <a:spcPct val="20000"/>
              </a:spcBef>
            </a:pPr>
            <a:r>
              <a:rPr lang="ar-DZ" sz="4000" b="1" dirty="0">
                <a:solidFill>
                  <a:srgbClr val="FF0000"/>
                </a:solidFill>
                <a:latin typeface="+mn-lt"/>
                <a:cs typeface="PT Bold Heading" pitchFamily="2" charset="-78"/>
              </a:rPr>
              <a:t/>
            </a:r>
            <a:br>
              <a:rPr lang="ar-DZ" sz="4000" b="1" dirty="0">
                <a:solidFill>
                  <a:srgbClr val="FF0000"/>
                </a:solidFill>
                <a:latin typeface="+mn-lt"/>
                <a:cs typeface="PT Bold Heading" pitchFamily="2" charset="-78"/>
              </a:rPr>
            </a:br>
            <a:r>
              <a:rPr lang="ar-SA" sz="4000" b="1" dirty="0" smtClean="0">
                <a:solidFill>
                  <a:srgbClr val="002060"/>
                </a:solidFill>
                <a:latin typeface="+mn-lt"/>
              </a:rPr>
              <a:t>مشاهدة </a:t>
            </a:r>
            <a:r>
              <a:rPr lang="ar-DZ" sz="4000" b="1" dirty="0">
                <a:solidFill>
                  <a:srgbClr val="002060"/>
                </a:solidFill>
                <a:latin typeface="+mn-lt"/>
              </a:rPr>
              <a:t>فيديو </a:t>
            </a:r>
            <a:r>
              <a:rPr lang="ar-DZ" b="1" dirty="0" smtClean="0">
                <a:solidFill>
                  <a:srgbClr val="002060"/>
                </a:solidFill>
                <a:latin typeface="+mn-lt"/>
              </a:rPr>
              <a:t>ـ </a:t>
            </a:r>
            <a:r>
              <a:rPr lang="ar-DZ" sz="3600" b="1" dirty="0" smtClean="0">
                <a:latin typeface="+mn-lt"/>
                <a:hlinkClick r:id="rId3" action="ppaction://hlinkfile"/>
              </a:rPr>
              <a:t>ممارسات صفية</a:t>
            </a:r>
            <a:r>
              <a:rPr lang="ar-DZ" sz="3600" b="1" dirty="0" smtClean="0">
                <a:latin typeface="+mn-lt"/>
                <a:hlinkClick r:id="rId4" action="ppaction://hlinkfile"/>
              </a:rPr>
              <a:t/>
            </a:r>
            <a:br>
              <a:rPr lang="ar-DZ" sz="3600" b="1" dirty="0" smtClean="0">
                <a:latin typeface="+mn-lt"/>
                <a:hlinkClick r:id="rId4" action="ppaction://hlinkfile"/>
              </a:rPr>
            </a:br>
            <a:r>
              <a:rPr lang="ar-DZ" sz="3600" b="1" dirty="0">
                <a:latin typeface="+mn-lt"/>
                <a:hlinkClick r:id="rId4" action="ppaction://hlinkfile"/>
              </a:rPr>
              <a:t/>
            </a:r>
            <a:br>
              <a:rPr lang="ar-DZ" sz="3600" b="1" dirty="0">
                <a:latin typeface="+mn-lt"/>
                <a:hlinkClick r:id="rId4" action="ppaction://hlinkfile"/>
              </a:rPr>
            </a:br>
            <a:r>
              <a:rPr lang="ar-DZ" sz="3600" b="1" dirty="0" smtClean="0">
                <a:latin typeface="+mn-lt"/>
                <a:hlinkClick r:id="rId4" action="ppaction://hlinkfile"/>
              </a:rPr>
              <a:t/>
            </a:r>
            <a:br>
              <a:rPr lang="ar-DZ" sz="3600" b="1" dirty="0" smtClean="0">
                <a:latin typeface="+mn-lt"/>
                <a:hlinkClick r:id="rId4" action="ppaction://hlinkfile"/>
              </a:rPr>
            </a:br>
            <a:r>
              <a:rPr lang="ar-DZ" sz="3600" b="1" dirty="0" smtClean="0">
                <a:latin typeface="+mn-lt"/>
                <a:hlinkClick r:id="rId4" action="ppaction://hlinkfile"/>
              </a:rPr>
              <a:t> </a:t>
            </a:r>
            <a:r>
              <a:rPr lang="ar-SA" sz="3600" b="1" dirty="0">
                <a:solidFill>
                  <a:srgbClr val="002060"/>
                </a:solidFill>
                <a:latin typeface="+mn-lt"/>
              </a:rPr>
              <a:t/>
            </a:r>
            <a:br>
              <a:rPr lang="ar-SA" sz="3600" b="1" dirty="0">
                <a:solidFill>
                  <a:srgbClr val="002060"/>
                </a:solidFill>
                <a:latin typeface="+mn-lt"/>
              </a:rPr>
            </a:br>
            <a:r>
              <a:rPr lang="ar-DZ" sz="4000" b="1" dirty="0">
                <a:solidFill>
                  <a:srgbClr val="FF0000"/>
                </a:solidFill>
              </a:rPr>
              <a:t>التعليمة : </a:t>
            </a:r>
            <a:r>
              <a:rPr lang="ar-DZ" sz="3600" b="1" dirty="0"/>
              <a:t>اكتشف </a:t>
            </a:r>
            <a:r>
              <a:rPr lang="ar-DZ" sz="3600" b="1" dirty="0" smtClean="0"/>
              <a:t>المراحل </a:t>
            </a:r>
            <a:r>
              <a:rPr lang="ar-DZ" sz="3600" b="1" dirty="0"/>
              <a:t>المختلفة لتسيير الدرس </a:t>
            </a:r>
            <a:endParaRPr lang="fr-FR" sz="4900" dirty="0">
              <a:latin typeface="+mn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2A535912-4EC7-4239-A4E0-497FCB8FF829}" type="slidenum">
              <a:rPr lang="ar-SA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10257076" y="725213"/>
            <a:ext cx="1734207" cy="567559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err="1">
                <a:solidFill>
                  <a:schemeClr val="tx1"/>
                </a:solidFill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</a:rPr>
              <a:t>:14</a:t>
            </a:r>
            <a:endParaRPr lang="fr-FR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61" y="2722879"/>
            <a:ext cx="4239843" cy="3598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469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1375611" y="286459"/>
            <a:ext cx="5953760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ar-DZ" sz="3600" b="1" dirty="0">
                <a:solidFill>
                  <a:schemeClr val="tx1"/>
                </a:solidFill>
                <a:hlinkClick r:id="rId3" action="ppaction://hlinkfile"/>
              </a:rPr>
              <a:t> </a:t>
            </a:r>
            <a:r>
              <a:rPr lang="fr-FR" sz="3600" b="1" dirty="0">
                <a:solidFill>
                  <a:schemeClr val="tx1"/>
                </a:solidFill>
                <a:hlinkClick r:id="rId3" action="ppaction://hlinkfile"/>
              </a:rPr>
              <a:t>SWOT</a:t>
            </a:r>
            <a:r>
              <a:rPr lang="ar-DZ" sz="3600" b="1" dirty="0">
                <a:solidFill>
                  <a:schemeClr val="tx1"/>
                </a:solidFill>
                <a:hlinkClick r:id="rId3" action="ppaction://hlinkfile"/>
              </a:rPr>
              <a:t>التقييم الذاتي بتوظيف</a:t>
            </a:r>
            <a:endParaRPr lang="fr-FR" sz="3600" b="1" dirty="0">
              <a:solidFill>
                <a:schemeClr val="tx1"/>
              </a:solidFill>
            </a:endParaRPr>
          </a:p>
        </p:txBody>
      </p:sp>
      <p:sp>
        <p:nvSpPr>
          <p:cNvPr id="3" name="Rectangle à coins arrondis 2"/>
          <p:cNvSpPr/>
          <p:nvPr/>
        </p:nvSpPr>
        <p:spPr>
          <a:xfrm>
            <a:off x="10089934" y="732921"/>
            <a:ext cx="1734207" cy="567559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err="1">
                <a:solidFill>
                  <a:schemeClr val="tx1"/>
                </a:solidFill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</a:rPr>
              <a:t>:15</a:t>
            </a:r>
            <a:endParaRPr lang="fr-FR" sz="2400" b="1" dirty="0">
              <a:solidFill>
                <a:schemeClr val="tx1"/>
              </a:solidFill>
            </a:endParaRPr>
          </a:p>
        </p:txBody>
      </p:sp>
      <p:pic>
        <p:nvPicPr>
          <p:cNvPr id="8" name="صورة 7">
            <a:extLst>
              <a:ext uri="{FF2B5EF4-FFF2-40B4-BE49-F238E27FC236}">
                <a16:creationId xmlns:a16="http://schemas.microsoft.com/office/drawing/2014/main" xmlns="" id="{9C98B4B0-E766-4C76-A6D3-90903A4EEB6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8783" y="1249695"/>
            <a:ext cx="6679095" cy="5608305"/>
          </a:xfrm>
          <a:prstGeom prst="rect">
            <a:avLst/>
          </a:prstGeom>
        </p:spPr>
      </p:pic>
      <p:sp>
        <p:nvSpPr>
          <p:cNvPr id="10" name="مستطيل 9">
            <a:extLst>
              <a:ext uri="{FF2B5EF4-FFF2-40B4-BE49-F238E27FC236}">
                <a16:creationId xmlns:a16="http://schemas.microsoft.com/office/drawing/2014/main" xmlns="" id="{E598E091-858D-421A-BFC1-E139FB9462CD}"/>
              </a:ext>
            </a:extLst>
          </p:cNvPr>
          <p:cNvSpPr/>
          <p:nvPr/>
        </p:nvSpPr>
        <p:spPr>
          <a:xfrm>
            <a:off x="6091689" y="2388087"/>
            <a:ext cx="5997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800" b="1" dirty="0"/>
              <a:t>ح</a:t>
            </a:r>
            <a:r>
              <a:rPr lang="ar-DZ" sz="2800" b="1" dirty="0" err="1"/>
              <a:t>دد</a:t>
            </a:r>
            <a:r>
              <a:rPr lang="ar-DZ" sz="2800" b="1" dirty="0"/>
              <a:t> نقاط قوت</a:t>
            </a:r>
            <a:r>
              <a:rPr lang="ar-SA" sz="2800" b="1" dirty="0"/>
              <a:t>ك</a:t>
            </a:r>
            <a:r>
              <a:rPr lang="ar-DZ" sz="2800" b="1" dirty="0"/>
              <a:t> ونقاط  ضعف</a:t>
            </a:r>
            <a:r>
              <a:rPr lang="ar-SA" sz="2800" b="1" dirty="0"/>
              <a:t>ك .</a:t>
            </a:r>
          </a:p>
          <a:p>
            <a:pPr algn="r" rtl="1"/>
            <a:r>
              <a:rPr lang="ar-DZ" sz="2800" b="1" dirty="0"/>
              <a:t>وماهي التحديات </a:t>
            </a:r>
            <a:r>
              <a:rPr lang="ar-SA" sz="2800" b="1" dirty="0"/>
              <a:t>التي تعترضك ؟</a:t>
            </a:r>
          </a:p>
          <a:p>
            <a:pPr algn="r" rtl="1"/>
            <a:r>
              <a:rPr lang="ar-SA" sz="2800" b="1" dirty="0"/>
              <a:t>ماهي الفرص المتاحة أمامك ؟</a:t>
            </a:r>
            <a:endParaRPr lang="ar-SA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"/>
          <p:cNvSpPr/>
          <p:nvPr/>
        </p:nvSpPr>
        <p:spPr>
          <a:xfrm>
            <a:off x="2340429" y="1992085"/>
            <a:ext cx="6291942" cy="244928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accent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dirty="0" err="1" smtClean="0"/>
              <a:t>الحصة  </a:t>
            </a:r>
            <a:r>
              <a:rPr lang="ar-DZ" sz="6000" b="1" dirty="0" smtClean="0"/>
              <a:t>:  03</a:t>
            </a:r>
            <a:endParaRPr lang="fr-FR" sz="6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907792" y="371856"/>
            <a:ext cx="6583680" cy="725424"/>
          </a:xfrm>
          <a:solidFill>
            <a:schemeClr val="bg1">
              <a:lumMod val="8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rtl="1">
              <a:defRPr/>
            </a:pPr>
            <a:r>
              <a:rPr lang="ar-DZ" sz="2400" b="1" dirty="0">
                <a:solidFill>
                  <a:schemeClr val="tx1"/>
                </a:solidFill>
              </a:rPr>
              <a:t>بطاقة تعريفية بمحتوى تسيير القسم</a:t>
            </a:r>
            <a:r>
              <a:rPr lang="ar-SA" sz="2400" b="1" dirty="0">
                <a:solidFill>
                  <a:schemeClr val="tx1"/>
                </a:solidFill>
              </a:rPr>
              <a:t/>
            </a:r>
            <a:br>
              <a:rPr lang="ar-SA" sz="2400" b="1" dirty="0">
                <a:solidFill>
                  <a:schemeClr val="tx1"/>
                </a:solidFill>
              </a:rPr>
            </a:br>
            <a:r>
              <a:rPr lang="ar-DZ" sz="2400" b="1" dirty="0">
                <a:solidFill>
                  <a:schemeClr val="tx1"/>
                </a:solidFill>
              </a:rPr>
              <a:t> الحصة </a:t>
            </a:r>
            <a:r>
              <a:rPr lang="fr-FR" sz="2400" b="1" dirty="0" smtClean="0">
                <a:solidFill>
                  <a:schemeClr val="tx1"/>
                </a:solidFill>
              </a:rPr>
              <a:t>03 </a:t>
            </a:r>
            <a:endParaRPr lang="ar-DZ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2545518"/>
              </p:ext>
            </p:extLst>
          </p:nvPr>
        </p:nvGraphicFramePr>
        <p:xfrm>
          <a:off x="237744" y="1825752"/>
          <a:ext cx="11582400" cy="2989171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44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تسيير القسم  -</a:t>
                      </a:r>
                      <a:endParaRPr lang="en-GB" sz="1600" b="1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الوحدة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 smtClean="0"/>
                        <a:t>الأساتذة </a:t>
                      </a:r>
                      <a:r>
                        <a:rPr lang="ar-DZ" sz="1600" b="1" baseline="0" dirty="0" smtClean="0"/>
                        <a:t> </a:t>
                      </a:r>
                      <a:r>
                        <a:rPr lang="ar-DZ" sz="1600" b="1" baseline="0" dirty="0"/>
                        <a:t>الجدد </a:t>
                      </a:r>
                      <a:endParaRPr lang="en-GB" sz="1600" b="1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 smtClean="0"/>
                        <a:t>الفئة المستهدفة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246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تطوير الكفاءة المهنية للأساتذة</a:t>
                      </a:r>
                      <a:r>
                        <a:rPr lang="ar-DZ" sz="1600" b="1" baseline="0" dirty="0"/>
                        <a:t> الجدد في مجال إدارة بيئة التعلم</a:t>
                      </a:r>
                      <a:endParaRPr lang="en-GB" sz="1600" b="1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الهدف العام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1- يتدرب</a:t>
                      </a:r>
                      <a:r>
                        <a:rPr lang="fr-FR" sz="1600" b="1" baseline="0" dirty="0"/>
                        <a:t> </a:t>
                      </a:r>
                      <a:r>
                        <a:rPr lang="ar-DZ" sz="1600" b="1" baseline="0" dirty="0"/>
                        <a:t> المتربص على توزيع أنشطة اللغة بتوظيف الكتاب المدرسي ودفتر الأنشطة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2- يتدرب على مسك  وإعداد الكراس اليومي</a:t>
                      </a:r>
                      <a:endParaRPr lang="fr-FR" sz="1600" b="1" baseline="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ar-DZ" sz="1600" b="1" dirty="0"/>
                        <a:t>الأهداف التفصيلية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1251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 smtClean="0"/>
                        <a:t>1ـ</a:t>
                      </a:r>
                      <a:r>
                        <a:rPr lang="ar-DZ" sz="1600" b="1" baseline="0" dirty="0" smtClean="0"/>
                        <a:t> </a:t>
                      </a:r>
                      <a:r>
                        <a:rPr lang="ar-DZ" sz="1600" b="1" dirty="0" smtClean="0"/>
                        <a:t>العصف</a:t>
                      </a:r>
                      <a:r>
                        <a:rPr lang="ar-DZ" sz="1600" b="1" baseline="0" dirty="0" smtClean="0"/>
                        <a:t> الذهني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2ـ فكر زاوج شارك </a:t>
                      </a:r>
                      <a:r>
                        <a:rPr lang="fr-FR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TPS</a:t>
                      </a:r>
                      <a:endParaRPr lang="ar-DZ" sz="16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ar-DZ" sz="1600" b="1" dirty="0"/>
                        <a:t>الاستراتيجيات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81251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1- تقديم</a:t>
                      </a:r>
                      <a:r>
                        <a:rPr lang="ar-DZ" sz="1600" b="1" baseline="0" dirty="0"/>
                        <a:t> التغذية الراجعة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2- توجيهات </a:t>
                      </a:r>
                      <a:r>
                        <a:rPr lang="ar-DZ" sz="1600" b="1" baseline="0" dirty="0" smtClean="0"/>
                        <a:t>وإرشادات </a:t>
                      </a:r>
                      <a:r>
                        <a:rPr lang="ar-DZ" sz="1600" b="1" baseline="0" dirty="0"/>
                        <a:t>مختلفة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3- تقويم ذاتي من طرف كل متكون – ماذا تعلمت ؟</a:t>
                      </a:r>
                      <a:endParaRPr lang="en-GB" sz="16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طرق التقييم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08876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11303000" y="6356354"/>
            <a:ext cx="889000" cy="365125"/>
          </a:xfrm>
        </p:spPr>
        <p:txBody>
          <a:bodyPr/>
          <a:lstStyle/>
          <a:p>
            <a:pPr algn="ctr" rtl="1"/>
            <a:fld id="{E80AFBA8-F761-45B4-BEA1-B72D34DD0D0E}" type="slidenum">
              <a:rPr lang="fr-FR" smtClean="0"/>
              <a:pPr algn="ctr" rtl="1"/>
              <a:t>28</a:t>
            </a:fld>
            <a:endParaRPr lang="fr-FR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4294967295"/>
          </p:nvPr>
        </p:nvSpPr>
        <p:spPr>
          <a:xfrm>
            <a:off x="0" y="5106992"/>
            <a:ext cx="2743200" cy="365125"/>
          </a:xfrm>
        </p:spPr>
        <p:txBody>
          <a:bodyPr/>
          <a:lstStyle/>
          <a:p>
            <a:fld id="{0B13196C-081D-490B-AC23-C935518DF51C}" type="datetime1">
              <a:rPr lang="fr-FR" smtClean="0"/>
              <a:pPr/>
              <a:t>08/07/2018</a:t>
            </a:fld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r>
              <a:rPr lang="ar-DZ"/>
              <a:t>ادارة بيئة التعلم</a:t>
            </a:r>
            <a:endParaRPr lang="fr-FR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689433" y="1250083"/>
            <a:ext cx="9680027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8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1001">
            <a:schemeClr val="lt1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D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برنامج</a:t>
            </a:r>
            <a:r>
              <a:rPr lang="ar-S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DZ" sz="2400" b="1" dirty="0" smtClean="0">
                <a:solidFill>
                  <a:srgbClr val="000000"/>
                </a:solidFill>
                <a:latin typeface="Cambria"/>
                <a:ea typeface="MS Mincho"/>
                <a:cs typeface="mohammad bold art 1" pitchFamily="2" charset="-78"/>
              </a:rPr>
              <a:t>الحصة  </a:t>
            </a:r>
            <a:r>
              <a:rPr lang="ar-SA" sz="2400" b="1" dirty="0" smtClean="0">
                <a:solidFill>
                  <a:srgbClr val="000000"/>
                </a:solidFill>
                <a:latin typeface="Cambria"/>
                <a:ea typeface="MS Mincho"/>
                <a:cs typeface="mohammad bold art 1" pitchFamily="2" charset="-78"/>
              </a:rPr>
              <a:t>03</a:t>
            </a:r>
            <a:r>
              <a:rPr lang="ar-DZ" sz="2400" b="1" dirty="0" smtClean="0">
                <a:solidFill>
                  <a:srgbClr val="000000"/>
                </a:solidFill>
                <a:latin typeface="Cambria"/>
                <a:ea typeface="MS Mincho"/>
                <a:cs typeface="mohammad bold art 1" pitchFamily="2" charset="-78"/>
              </a:rPr>
              <a:t> </a:t>
            </a:r>
            <a:r>
              <a:rPr lang="ar-SA" sz="2400" b="1" dirty="0" smtClean="0">
                <a:solidFill>
                  <a:srgbClr val="000000"/>
                </a:solidFill>
                <a:latin typeface="Cambria"/>
                <a:ea typeface="MS Mincho"/>
                <a:cs typeface="mohammad bold art 1" pitchFamily="2" charset="-78"/>
              </a:rPr>
              <a:t>       </a:t>
            </a:r>
            <a:r>
              <a:rPr lang="ar-D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D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ـــــ      </a:t>
            </a:r>
            <a:r>
              <a:rPr lang="ar-S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تسيير القسم   </a:t>
            </a:r>
            <a:r>
              <a:rPr lang="ar-DZ" sz="2400" b="1" dirty="0">
                <a:solidFill>
                  <a:schemeClr val="tx1"/>
                </a:solidFill>
                <a:cs typeface="mohammad bold art 1" pitchFamily="2" charset="-78"/>
              </a:rPr>
              <a:t>ــــــــــــــــــ</a:t>
            </a:r>
            <a:endParaRPr lang="en-US" sz="2400" b="1" dirty="0">
              <a:solidFill>
                <a:srgbClr val="000000"/>
              </a:solidFill>
              <a:latin typeface="Cambria"/>
              <a:ea typeface="MS Mincho"/>
              <a:cs typeface="Arial"/>
            </a:endParaRPr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724407"/>
              </p:ext>
            </p:extLst>
          </p:nvPr>
        </p:nvGraphicFramePr>
        <p:xfrm>
          <a:off x="1704926" y="2062556"/>
          <a:ext cx="9603988" cy="2503136"/>
        </p:xfrm>
        <a:graphic>
          <a:graphicData uri="http://schemas.openxmlformats.org/drawingml/2006/table">
            <a:tbl>
              <a:tblPr rtl="1" firstRow="1">
                <a:tableStyleId>{5940675A-B579-460E-94D1-54222C63F5DA}</a:tableStyleId>
              </a:tblPr>
              <a:tblGrid>
                <a:gridCol w="131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589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031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94018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رقم</a:t>
                      </a:r>
                      <a:r>
                        <a:rPr lang="ar-DZ" sz="2000" b="1" baseline="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 الفقرة</a:t>
                      </a:r>
                      <a:endParaRPr lang="en-US" sz="20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2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محتواها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2000" b="1" baseline="0" dirty="0">
                          <a:solidFill>
                            <a:srgbClr val="000000"/>
                          </a:solidFill>
                        </a:rPr>
                        <a:t>المدة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5138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6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01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16: </a:t>
                      </a:r>
                      <a:r>
                        <a:rPr lang="ar-D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توزيع أنشطة </a:t>
                      </a:r>
                      <a:r>
                        <a:rPr lang="ar-DZ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المادة (اللغة </a:t>
                      </a:r>
                      <a:r>
                        <a:rPr lang="ar-DZ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العريية</a:t>
                      </a:r>
                      <a:r>
                        <a:rPr lang="ar-DZ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ابتدائي مثالا)</a:t>
                      </a:r>
                      <a:r>
                        <a:rPr lang="ar-DZ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</a:t>
                      </a:r>
                      <a:r>
                        <a:rPr lang="ar-D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-  عمل ثنائي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600" b="1" baseline="0" dirty="0">
                          <a:solidFill>
                            <a:srgbClr val="000000"/>
                          </a:solidFill>
                        </a:rPr>
                        <a:t>45د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370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6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02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نشاط</a:t>
                      </a:r>
                      <a:r>
                        <a:rPr lang="ar-DZ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</a:t>
                      </a:r>
                      <a:r>
                        <a:rPr lang="ar-DZ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تحفيزي</a:t>
                      </a:r>
                      <a:endParaRPr lang="ar-DZ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600" b="1" baseline="0" dirty="0">
                          <a:solidFill>
                            <a:srgbClr val="000000"/>
                          </a:solidFill>
                        </a:rPr>
                        <a:t>15د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5138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6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03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17:استعمال </a:t>
                      </a:r>
                      <a:r>
                        <a:rPr lang="ar-D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مختلف الوثائق – انجاز كراس الإعداد اليومي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600" b="1" baseline="0" dirty="0">
                          <a:solidFill>
                            <a:srgbClr val="000000"/>
                          </a:solidFill>
                        </a:rPr>
                        <a:t>45د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5138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6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04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18: </a:t>
                      </a:r>
                      <a:r>
                        <a:rPr lang="ar-D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ماذا </a:t>
                      </a:r>
                      <a:r>
                        <a:rPr lang="ar-DZ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تعلمت؟</a:t>
                      </a:r>
                      <a:endParaRPr lang="ar-DZ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600" b="1" baseline="0" dirty="0">
                          <a:solidFill>
                            <a:srgbClr val="000000"/>
                          </a:solidFill>
                        </a:rPr>
                        <a:t>15د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39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itre 1"/>
          <p:cNvSpPr>
            <a:spLocks noGrp="1"/>
          </p:cNvSpPr>
          <p:nvPr>
            <p:ph type="title"/>
          </p:nvPr>
        </p:nvSpPr>
        <p:spPr>
          <a:xfrm>
            <a:off x="1381302" y="704850"/>
            <a:ext cx="7086042" cy="914400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r-FR" sz="4800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fr-FR" sz="4800" b="1" dirty="0">
                <a:solidFill>
                  <a:srgbClr val="002060"/>
                </a:solidFill>
                <a:hlinkClick r:id="rId3" action="ppaction://hlinkfile"/>
              </a:rPr>
            </a:br>
            <a:r>
              <a:rPr lang="ar-DZ" sz="4800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ar-DZ" sz="4800" b="1" dirty="0">
                <a:solidFill>
                  <a:srgbClr val="002060"/>
                </a:solidFill>
                <a:hlinkClick r:id="rId3" action="ppaction://hlinkfile"/>
              </a:rPr>
            </a:br>
            <a:r>
              <a:rPr lang="ar-DZ" sz="3600" b="1" dirty="0">
                <a:hlinkClick r:id="rId3" action="ppaction://hlinkfile"/>
              </a:rPr>
              <a:t>عمل ورشات يتعلق بتوزيع أنشطة اللغة</a:t>
            </a:r>
            <a:r>
              <a:rPr lang="ar-SA" sz="3600" b="1" dirty="0">
                <a:hlinkClick r:id="rId3" action="ppaction://hlinkfile"/>
              </a:rPr>
              <a:t> العربية</a:t>
            </a:r>
            <a:r>
              <a:rPr lang="ar-DZ" sz="3600" b="1" dirty="0">
                <a:hlinkClick r:id="rId3" action="ppaction://hlinkfile"/>
              </a:rPr>
              <a:t> </a:t>
            </a:r>
            <a:r>
              <a:rPr lang="ar-SA" sz="4800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ar-SA" sz="4800" b="1" dirty="0">
                <a:solidFill>
                  <a:srgbClr val="002060"/>
                </a:solidFill>
                <a:hlinkClick r:id="rId3" action="ppaction://hlinkfile"/>
              </a:rPr>
            </a:br>
            <a:endParaRPr lang="fr-FR" sz="4800" dirty="0">
              <a:hlinkClick r:id="rId4" action="ppaction://hlinkfile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2A535912-4EC7-4239-A4E0-497FCB8FF829}" type="slidenum">
              <a:rPr lang="ar-SA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4" name="Étoile à 8 branches 3"/>
          <p:cNvSpPr/>
          <p:nvPr/>
        </p:nvSpPr>
        <p:spPr>
          <a:xfrm>
            <a:off x="467815" y="2648570"/>
            <a:ext cx="5324856" cy="3732911"/>
          </a:xfrm>
          <a:prstGeom prst="star8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à coins arrondis 9"/>
          <p:cNvSpPr/>
          <p:nvPr/>
        </p:nvSpPr>
        <p:spPr>
          <a:xfrm>
            <a:off x="10031109" y="361950"/>
            <a:ext cx="1695450" cy="8001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err="1">
                <a:solidFill>
                  <a:schemeClr val="tx1"/>
                </a:solidFill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</a:rPr>
              <a:t>:16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6" name="مستطيل 5">
            <a:extLst>
              <a:ext uri="{FF2B5EF4-FFF2-40B4-BE49-F238E27FC236}">
                <a16:creationId xmlns:a16="http://schemas.microsoft.com/office/drawing/2014/main" xmlns="" id="{B48D2D8A-3CDA-4E62-B667-1FDB257340D5}"/>
              </a:ext>
            </a:extLst>
          </p:cNvPr>
          <p:cNvSpPr/>
          <p:nvPr/>
        </p:nvSpPr>
        <p:spPr>
          <a:xfrm>
            <a:off x="6921062" y="2648570"/>
            <a:ext cx="51410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2800" b="1" dirty="0" smtClean="0"/>
              <a:t>التعليمة: حدد</a:t>
            </a:r>
            <a:r>
              <a:rPr lang="ar-SA" sz="2800" b="1" dirty="0" smtClean="0"/>
              <a:t> </a:t>
            </a:r>
            <a:r>
              <a:rPr lang="ar-SA" sz="2800" b="1" dirty="0"/>
              <a:t>عناوين وميادين</a:t>
            </a:r>
            <a:r>
              <a:rPr lang="ar-DZ" sz="2800" b="1" dirty="0"/>
              <a:t> أنشطة اللغة</a:t>
            </a:r>
            <a:r>
              <a:rPr lang="ar-SA" sz="2800" b="1" dirty="0"/>
              <a:t> </a:t>
            </a:r>
            <a:r>
              <a:rPr lang="ar-SA" sz="2800" b="1" dirty="0" smtClean="0"/>
              <a:t>العربية</a:t>
            </a:r>
            <a:r>
              <a:rPr lang="ar-DZ" sz="2800" b="1" dirty="0"/>
              <a:t> </a:t>
            </a:r>
            <a:r>
              <a:rPr lang="ar-DZ" sz="2800" b="1" dirty="0" smtClean="0"/>
              <a:t>مستعينًا ب</a:t>
            </a:r>
            <a:r>
              <a:rPr lang="ar-SA" sz="2800" b="1" dirty="0" err="1" smtClean="0"/>
              <a:t>وثائ</a:t>
            </a:r>
            <a:r>
              <a:rPr lang="ar-DZ" sz="2800" b="1" dirty="0" smtClean="0"/>
              <a:t>ق المادّة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47710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88114" y="116114"/>
            <a:ext cx="3236686" cy="783772"/>
          </a:xfr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rtl="1">
              <a:defRPr/>
            </a:pPr>
            <a:r>
              <a:rPr lang="ar-DZ" sz="2000" b="1" dirty="0">
                <a:solidFill>
                  <a:schemeClr val="tx1"/>
                </a:solidFill>
              </a:rPr>
              <a:t>بطاقة تعريفية بمحتوى تسيير القسم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ar-SA" sz="2000" b="1" dirty="0">
                <a:solidFill>
                  <a:schemeClr val="tx1"/>
                </a:solidFill>
              </a:rPr>
              <a:t>الحصة </a:t>
            </a:r>
            <a:r>
              <a:rPr lang="ar-DZ" sz="2000" b="1" dirty="0" smtClean="0">
                <a:solidFill>
                  <a:schemeClr val="tx1"/>
                </a:solidFill>
              </a:rPr>
              <a:t>01</a:t>
            </a:r>
            <a:endParaRPr lang="ar-DZ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5788818"/>
              </p:ext>
            </p:extLst>
          </p:nvPr>
        </p:nvGraphicFramePr>
        <p:xfrm>
          <a:off x="121096" y="1113971"/>
          <a:ext cx="11737075" cy="539041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5749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620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74474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تسيير  القسم</a:t>
                      </a:r>
                      <a:r>
                        <a:rPr lang="fr-FR" sz="1600" b="1" dirty="0"/>
                        <a:t>   </a:t>
                      </a:r>
                      <a:r>
                        <a:rPr lang="ar-DZ" sz="1600" b="1" dirty="0"/>
                        <a:t> مدته ساعتان</a:t>
                      </a:r>
                      <a:endParaRPr lang="en-GB" sz="1600" b="1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المحتوى ومدته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4474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 الأساتذة الجدد</a:t>
                      </a:r>
                      <a:r>
                        <a:rPr lang="ar-DZ" sz="1600" b="1" baseline="0" dirty="0"/>
                        <a:t> </a:t>
                      </a:r>
                      <a:endParaRPr lang="en-GB" sz="1600" b="1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 smtClean="0"/>
                        <a:t>الفئة المعنية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4474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تطوير الكفاءة المهنية للأساتذة</a:t>
                      </a:r>
                      <a:r>
                        <a:rPr lang="ar-DZ" sz="1600" b="1" baseline="0" dirty="0"/>
                        <a:t> الجدد في مجال تسيير القسم</a:t>
                      </a:r>
                      <a:endParaRPr lang="en-GB" sz="1600" b="1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الهدف العام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64618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1- أهمية التحضير القبلي في تسيير القسم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2- طبيعة التحضير </a:t>
                      </a:r>
                      <a:r>
                        <a:rPr lang="ar-DZ" sz="1600" b="1" baseline="0" dirty="0" err="1"/>
                        <a:t>و</a:t>
                      </a:r>
                      <a:r>
                        <a:rPr lang="ar-DZ" sz="1600" b="1" baseline="0" dirty="0"/>
                        <a:t> أثره على العملية </a:t>
                      </a:r>
                      <a:r>
                        <a:rPr lang="ar-DZ" sz="1600" b="1" baseline="0" dirty="0" err="1"/>
                        <a:t>البيداغوجية</a:t>
                      </a:r>
                      <a:endParaRPr lang="ar-DZ" sz="1600" b="1" baseline="0" dirty="0"/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3- الإلمام بالوسائل </a:t>
                      </a:r>
                      <a:r>
                        <a:rPr lang="ar-DZ" sz="1600" b="1" baseline="0" dirty="0" err="1"/>
                        <a:t>البيداغوجية</a:t>
                      </a:r>
                      <a:r>
                        <a:rPr lang="ar-DZ" sz="1600" b="1" baseline="0" dirty="0"/>
                        <a:t> و أهميتها في تحقيق الأهداف</a:t>
                      </a:r>
                      <a:endParaRPr lang="fr-FR" sz="1600" b="1" baseline="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ar-DZ" sz="1600" b="1" dirty="0"/>
                        <a:t>الأهداف التفصيلية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92683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1-</a:t>
                      </a:r>
                      <a:r>
                        <a:rPr lang="ar-DZ" sz="1600" b="1" baseline="0" dirty="0"/>
                        <a:t> فكر - زاوج - شارك             </a:t>
                      </a:r>
                      <a:r>
                        <a:rPr lang="fr-FR" sz="1600" b="1" baseline="0" dirty="0"/>
                        <a:t> </a:t>
                      </a:r>
                      <a:r>
                        <a:rPr lang="ar-DZ" sz="1600" b="1" baseline="0" dirty="0"/>
                        <a:t>  4- العمل التعاوني                    7- العصف الذهني   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2</a:t>
                      </a:r>
                      <a:r>
                        <a:rPr lang="fr-FR" sz="1600" b="1" baseline="0" dirty="0"/>
                        <a:t>–</a:t>
                      </a:r>
                      <a:r>
                        <a:rPr lang="ar-DZ" sz="1600" b="1" baseline="0" dirty="0"/>
                        <a:t> الطاولة الحلقية                         5- </a:t>
                      </a:r>
                      <a:r>
                        <a:rPr lang="fr-FR" sz="1600" b="1" baseline="0" dirty="0" err="1"/>
                        <a:t>kwl</a:t>
                      </a:r>
                      <a:r>
                        <a:rPr lang="fr-FR" sz="1600" b="1" baseline="0" dirty="0"/>
                        <a:t> </a:t>
                      </a:r>
                      <a:r>
                        <a:rPr lang="ar-DZ" sz="1600" b="1" baseline="0" dirty="0"/>
                        <a:t>  ماذا أعرف ؟ ... </a:t>
                      </a:r>
                      <a:r>
                        <a:rPr lang="fr-FR" sz="1600" b="1" baseline="0" dirty="0"/>
                        <a:t> </a:t>
                      </a:r>
                      <a:r>
                        <a:rPr lang="ar-DZ" sz="1600" b="1" baseline="0" dirty="0"/>
                        <a:t>        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3- </a:t>
                      </a:r>
                      <a:r>
                        <a:rPr lang="ar-DZ" sz="1600" b="1" baseline="0" dirty="0" err="1"/>
                        <a:t>جيكسو</a:t>
                      </a:r>
                      <a:r>
                        <a:rPr lang="ar-DZ" sz="1600" b="1" baseline="0" dirty="0"/>
                        <a:t> </a:t>
                      </a:r>
                      <a:r>
                        <a:rPr lang="fr-FR" sz="1600" b="1" baseline="0" dirty="0" err="1"/>
                        <a:t>Jigsaw</a:t>
                      </a:r>
                      <a:r>
                        <a:rPr lang="ar-DZ" sz="1600" b="1" baseline="0" dirty="0"/>
                        <a:t>   </a:t>
                      </a:r>
                      <a:r>
                        <a:rPr lang="fr-FR" sz="1600" b="1" baseline="0" dirty="0"/>
                        <a:t> </a:t>
                      </a:r>
                      <a:r>
                        <a:rPr lang="ar-DZ" sz="1600" b="1" baseline="0" dirty="0"/>
                        <a:t>                6-</a:t>
                      </a:r>
                      <a:r>
                        <a:rPr lang="fr-FR" sz="1600" b="1" baseline="0" dirty="0"/>
                        <a:t> </a:t>
                      </a:r>
                      <a:r>
                        <a:rPr lang="ar-DZ" sz="1600" b="1" baseline="0" dirty="0"/>
                        <a:t> </a:t>
                      </a:r>
                      <a:r>
                        <a:rPr lang="ar-SA" sz="1600" b="1" kern="1200" baseline="0" dirty="0"/>
                        <a:t>التأمل المهني</a:t>
                      </a:r>
                      <a:r>
                        <a:rPr lang="ar-DZ" sz="1600" b="1" kern="1200" baseline="0" dirty="0"/>
                        <a:t>     8-  عمل أفواج - مشاهدة فيديو  </a:t>
                      </a:r>
                      <a:endParaRPr lang="ar-DZ" sz="16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ar-DZ" sz="1600" b="1" dirty="0"/>
                        <a:t>الاستراتيجيات</a:t>
                      </a:r>
                      <a:r>
                        <a:rPr lang="ar-DZ" sz="1600" b="1" baseline="0" dirty="0"/>
                        <a:t> </a:t>
                      </a:r>
                      <a:r>
                        <a:rPr lang="ar-DZ" sz="1600" b="1" dirty="0"/>
                        <a:t>المطبقة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09690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1- </a:t>
                      </a:r>
                      <a:r>
                        <a:rPr lang="ar-DZ" sz="1600" b="1" dirty="0" err="1"/>
                        <a:t>الاستبانة</a:t>
                      </a:r>
                      <a:r>
                        <a:rPr lang="ar-DZ" sz="1600" b="1" dirty="0"/>
                        <a:t> القبلية</a:t>
                      </a:r>
                      <a:r>
                        <a:rPr lang="ar-DZ" sz="1600" b="1" baseline="0" dirty="0"/>
                        <a:t> و </a:t>
                      </a:r>
                      <a:r>
                        <a:rPr lang="ar-DZ" sz="1600" b="1" baseline="0" dirty="0" err="1"/>
                        <a:t>البعدية</a:t>
                      </a:r>
                      <a:r>
                        <a:rPr lang="ar-DZ" sz="1600" b="1" baseline="0" dirty="0"/>
                        <a:t> وفق نموذج </a:t>
                      </a:r>
                      <a:r>
                        <a:rPr lang="fr-FR" sz="1600" b="1" baseline="0" dirty="0" err="1"/>
                        <a:t>kwl</a:t>
                      </a:r>
                      <a:r>
                        <a:rPr lang="fr-FR" sz="1600" b="1" baseline="0" dirty="0"/>
                        <a:t> </a:t>
                      </a:r>
                      <a:r>
                        <a:rPr lang="ar-DZ" sz="1600" b="1" baseline="0" dirty="0"/>
                        <a:t>            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2-  التوجيه  </a:t>
                      </a:r>
                      <a:r>
                        <a:rPr lang="ar-DZ" sz="1600" b="1" baseline="0" dirty="0" err="1"/>
                        <a:t>و</a:t>
                      </a:r>
                      <a:r>
                        <a:rPr lang="ar-DZ" sz="1600" b="1" baseline="0" dirty="0"/>
                        <a:t> التقييم المباشر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3- الملاحظات الشفوية و الكتابية من المكونين أثناء تقديم المحور و بعده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DZ" sz="1600" b="1" baseline="0" dirty="0"/>
                        <a:t>4- تقديم التغذية الراجعة</a:t>
                      </a:r>
                      <a:endParaRPr lang="en-GB" sz="16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0000"/>
                        </a:lnSpc>
                      </a:pPr>
                      <a:r>
                        <a:rPr lang="ar-DZ" sz="1600" b="1" dirty="0"/>
                        <a:t>طرق تقييم المساق</a:t>
                      </a:r>
                      <a:endParaRPr lang="en-GB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1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8876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386597" y="532872"/>
            <a:ext cx="2885090" cy="993229"/>
          </a:xfrm>
          <a:noFill/>
          <a:ln w="28575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ar-DZ" sz="5000" dirty="0" smtClean="0"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نشاط تحفيزي</a:t>
            </a:r>
            <a:endParaRPr lang="fr-FR" sz="5000" dirty="0">
              <a:solidFill>
                <a:schemeClr val="tx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لمحتوى 2">
            <a:extLst>
              <a:ext uri="{FF2B5EF4-FFF2-40B4-BE49-F238E27FC236}">
                <a16:creationId xmlns:a16="http://schemas.microsoft.com/office/drawing/2014/main" xmlns="" id="{79C154D2-795F-4646-A166-7FF63057308D}"/>
              </a:ext>
            </a:extLst>
          </p:cNvPr>
          <p:cNvSpPr txBox="1">
            <a:spLocks/>
          </p:cNvSpPr>
          <p:nvPr/>
        </p:nvSpPr>
        <p:spPr bwMode="auto">
          <a:xfrm>
            <a:off x="365760" y="2021141"/>
            <a:ext cx="10087032" cy="426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ar-SA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خصصت مديرية التربية 19 حاسوبا كجوائز للمدارس الفائزة بالمراتب الثلاثة الأولى في </a:t>
            </a:r>
            <a:r>
              <a:rPr kumimoji="0" lang="ar-DZ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ea typeface="+mn-ea"/>
                <a:cs typeface="+mn-cs"/>
              </a:rPr>
              <a:t>التميّز </a:t>
            </a:r>
            <a:r>
              <a:rPr kumimoji="0" lang="ar-DZ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+mn-ea"/>
                <a:cs typeface="+mn-cs"/>
              </a:rPr>
              <a:t>التربوي</a:t>
            </a: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ar-SA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على النحو التالي :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ar-SA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المدرسة الأولى : نصف عدد الحواسيب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ar-SA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المدرسة الثانية : ربع عدد الحواسيب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ar-SA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المدرسة الثالثة : خمس  عدد الحواسيب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+mn-ea"/>
                <a:cs typeface="+mn-cs"/>
              </a:rPr>
              <a:t>مع زملائك قدم الحل</a:t>
            </a:r>
            <a:r>
              <a:rPr kumimoji="0" lang="ar-DZ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+mn-ea"/>
                <a:cs typeface="+mn-cs"/>
              </a:rPr>
              <a:t> المناسب.</a:t>
            </a: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+mn-ea"/>
                <a:cs typeface="+mn-cs"/>
              </a:rPr>
              <a:t> علما أن المدارس لم تقبل أن تأخذ أقل مما هو مخصص لها 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2A535912-4EC7-4239-A4E0-497FCB8FF829}" type="slidenum">
              <a:rPr lang="ar-SA" smtClean="0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1728870" y="228600"/>
            <a:ext cx="5999988" cy="125730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4000" b="1" dirty="0" smtClean="0">
                <a:solidFill>
                  <a:schemeClr val="tx1"/>
                </a:solidFill>
                <a:latin typeface="Times New Roman" pitchFamily="18" charset="0"/>
                <a:cs typeface="+mj-cs"/>
              </a:rPr>
              <a:t>التعرف على مختلف </a:t>
            </a:r>
            <a:r>
              <a:rPr lang="ar-DZ" sz="4000" b="1" dirty="0">
                <a:solidFill>
                  <a:schemeClr val="tx1"/>
                </a:solidFill>
                <a:latin typeface="Times New Roman" pitchFamily="18" charset="0"/>
                <a:cs typeface="+mj-cs"/>
              </a:rPr>
              <a:t>الوثائق </a:t>
            </a:r>
            <a:endParaRPr lang="fr-FR" sz="40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-148869" y="1268987"/>
            <a:ext cx="3731718" cy="1257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  <a:hlinkClick r:id="rId3" action="ppaction://hlinkfile"/>
              </a:rPr>
              <a:t>مثال : كراس الإعداد اليومي 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15" name="Rectangle à coins arrondis 14"/>
          <p:cNvSpPr/>
          <p:nvPr/>
        </p:nvSpPr>
        <p:spPr>
          <a:xfrm>
            <a:off x="9666698" y="842772"/>
            <a:ext cx="1695450" cy="8001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err="1">
                <a:solidFill>
                  <a:schemeClr val="tx1"/>
                </a:solidFill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</a:rPr>
              <a:t>:17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0" name="Rectangle à coins arrondis 11">
            <a:extLst>
              <a:ext uri="{FF2B5EF4-FFF2-40B4-BE49-F238E27FC236}">
                <a16:creationId xmlns:a16="http://schemas.microsoft.com/office/drawing/2014/main" xmlns="" id="{540DFC9C-A277-48EB-87FC-0EE8EFDECC49}"/>
              </a:ext>
            </a:extLst>
          </p:cNvPr>
          <p:cNvSpPr/>
          <p:nvPr/>
        </p:nvSpPr>
        <p:spPr>
          <a:xfrm>
            <a:off x="2606183" y="1363224"/>
            <a:ext cx="3731718" cy="1257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>مثال : </a:t>
            </a:r>
            <a:r>
              <a:rPr lang="ar-SA" sz="28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>مذكرة تربوية</a:t>
            </a:r>
            <a:r>
              <a:rPr lang="ar-DZ" sz="28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  <a:hlinkClick r:id="rId4" action="ppaction://hlinkfile"/>
              </a:rPr>
              <a:t> 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11" name="Rectangle à coins arrondis 11">
            <a:extLst>
              <a:ext uri="{FF2B5EF4-FFF2-40B4-BE49-F238E27FC236}">
                <a16:creationId xmlns:a16="http://schemas.microsoft.com/office/drawing/2014/main" xmlns="" id="{3D46DE5E-6056-42E1-AAF2-8628322ECC71}"/>
              </a:ext>
            </a:extLst>
          </p:cNvPr>
          <p:cNvSpPr/>
          <p:nvPr/>
        </p:nvSpPr>
        <p:spPr>
          <a:xfrm>
            <a:off x="5374221" y="1375122"/>
            <a:ext cx="3731718" cy="1257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  <a:hlinkClick r:id="rId5" action="ppaction://hlinkfile"/>
              </a:rPr>
              <a:t>مثال : </a:t>
            </a:r>
            <a:r>
              <a:rPr lang="ar-SA" sz="28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  <a:hlinkClick r:id="rId5" action="ppaction://hlinkfile"/>
              </a:rPr>
              <a:t>دفتر المناداة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xmlns="" id="{CE663218-A24E-4B90-A743-8481085296FF}"/>
              </a:ext>
            </a:extLst>
          </p:cNvPr>
          <p:cNvSpPr/>
          <p:nvPr/>
        </p:nvSpPr>
        <p:spPr>
          <a:xfrm>
            <a:off x="164592" y="2696374"/>
            <a:ext cx="118689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المـادة 08 : يتولى معلمو المدرسة الأساسية في أداء مهامهم ، الإمساك</a:t>
            </a:r>
            <a:r>
              <a:rPr lang="ar-SA" sz="25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المنتظم والاستعمال المحكم للوثائق التالية : ـ الكراس اليومي لتحضير الدروس ـ</a:t>
            </a:r>
            <a:r>
              <a:rPr lang="ar-SA" sz="25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المذكرات المتعلقة بإعداد الدروس ـ التوزيع الشهري للبرنامج ـ التوزيع السنوي</a:t>
            </a:r>
            <a:r>
              <a:rPr lang="ar-SA" sz="25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للبرنامج ـ دفتـر المنــاداة ـ كراس المداولــة ـ كراريس الاختبار</a:t>
            </a:r>
          </a:p>
          <a:p>
            <a:pPr algn="just" rtl="1"/>
            <a:r>
              <a:rPr lang="ar-SA" sz="2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المـادة09</a:t>
            </a:r>
            <a:r>
              <a:rPr lang="en-US" sz="2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 </a:t>
            </a:r>
            <a:r>
              <a:rPr lang="ar-SA" sz="2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يتفقد مدير المؤسسة الوثائق المذكورة في المادة 08 أعـلاه بانتظام ويؤشر عليها بصفة</a:t>
            </a:r>
            <a:r>
              <a:rPr lang="ar-SA" sz="25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دورية</a:t>
            </a:r>
            <a:endParaRPr lang="en-US" sz="25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 rtl="1"/>
            <a:r>
              <a:rPr lang="en-US" sz="25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br>
              <a:rPr lang="en-US" sz="25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ar-SA" sz="2500" b="1" dirty="0">
                <a:latin typeface="Calibri" panose="020F0502020204030204" pitchFamily="34" charset="0"/>
                <a:ea typeface="Calibri" panose="020F0502020204030204" pitchFamily="34" charset="0"/>
              </a:rPr>
              <a:t>القرار الوزاري رقم 831 المؤرخ في 13نوفمبر1991</a:t>
            </a:r>
            <a:endParaRPr lang="ar-SA" sz="2500" b="1" dirty="0"/>
          </a:p>
        </p:txBody>
      </p:sp>
      <p:sp>
        <p:nvSpPr>
          <p:cNvPr id="9" name="Rectangle à coins arrondis 8"/>
          <p:cNvSpPr/>
          <p:nvPr/>
        </p:nvSpPr>
        <p:spPr>
          <a:xfrm>
            <a:off x="6458759" y="5274930"/>
            <a:ext cx="3731718" cy="1257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24200" y="5442857"/>
            <a:ext cx="5279571" cy="10776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chemeClr val="tx1"/>
                </a:solidFill>
                <a:hlinkClick r:id="rId6" action="ppaction://hlinkfile"/>
              </a:rPr>
              <a:t>تطبيق حول استعمال وتوظيف الكراس اليومي</a:t>
            </a:r>
            <a:endParaRPr lang="fr-F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18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sées 3"/>
          <p:cNvSpPr/>
          <p:nvPr/>
        </p:nvSpPr>
        <p:spPr>
          <a:xfrm>
            <a:off x="6375654" y="502158"/>
            <a:ext cx="3408426" cy="2330196"/>
          </a:xfrm>
          <a:prstGeom prst="cloudCallout">
            <a:avLst>
              <a:gd name="adj1" fmla="val -86962"/>
              <a:gd name="adj2" fmla="val 97057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200" b="1" dirty="0">
                <a:solidFill>
                  <a:schemeClr val="tx1"/>
                </a:solidFill>
              </a:rPr>
              <a:t>ماذا تعلمت ؟</a:t>
            </a:r>
            <a:endParaRPr lang="fr-FR" sz="3200" b="1" dirty="0">
              <a:solidFill>
                <a:schemeClr val="tx1"/>
              </a:solidFill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10363200" y="447294"/>
            <a:ext cx="1695450" cy="800100"/>
          </a:xfrm>
          <a:prstGeom prst="round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err="1">
                <a:solidFill>
                  <a:schemeClr val="tx1"/>
                </a:solidFill>
              </a:rPr>
              <a:t>النشاط </a:t>
            </a:r>
            <a:r>
              <a:rPr lang="ar-DZ" sz="2400" b="1" dirty="0" smtClean="0">
                <a:solidFill>
                  <a:schemeClr val="tx1"/>
                </a:solidFill>
              </a:rPr>
              <a:t>:18</a:t>
            </a:r>
            <a:endParaRPr lang="fr-FR" sz="2400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8054" y="4192798"/>
            <a:ext cx="3657600" cy="2222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2">
            <a:extLst>
              <a:ext uri="{FF2B5EF4-FFF2-40B4-BE49-F238E27FC236}">
                <a16:creationId xmlns:a16="http://schemas.microsoft.com/office/drawing/2014/main" xmlns="" id="{871ACAA8-AAF3-4ADE-9A68-C1E4A0F6B45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2A535912-4EC7-4239-A4E0-497FCB8FF829}" type="slidenum">
              <a:rPr lang="ar-SA" smtClean="0"/>
              <a:pPr>
                <a:defRPr/>
              </a:pPr>
              <a:t>32</a:t>
            </a:fld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965279" y="255454"/>
            <a:ext cx="9594376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00B050"/>
            </a:solidFill>
            <a:headEnd/>
            <a:tailEnd/>
          </a:ln>
        </p:spPr>
        <p:style>
          <a:lnRef idx="1">
            <a:schemeClr val="accent5"/>
          </a:lnRef>
          <a:fillRef idx="1001">
            <a:schemeClr val="lt1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D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برنامج </a:t>
            </a:r>
            <a:r>
              <a:rPr lang="ar-DZ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ـــــ       </a:t>
            </a:r>
            <a:r>
              <a:rPr lang="ar-DZ" b="1" dirty="0">
                <a:solidFill>
                  <a:schemeClr val="tx1"/>
                </a:solidFill>
                <a:cs typeface="mohammad bold art 1" pitchFamily="2" charset="-78"/>
              </a:rPr>
              <a:t>تسيير القسم         </a:t>
            </a:r>
            <a:r>
              <a:rPr lang="ar-DZ" sz="1400" b="1" dirty="0">
                <a:solidFill>
                  <a:schemeClr val="tx1"/>
                </a:solidFill>
                <a:cs typeface="mohammad bold art 1" pitchFamily="2" charset="-78"/>
              </a:rPr>
              <a:t>ــــــــــــــــــ</a:t>
            </a:r>
            <a:r>
              <a:rPr lang="ar-DZ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الحصة:01</a:t>
            </a:r>
            <a:endParaRPr lang="en-US" b="1" dirty="0">
              <a:solidFill>
                <a:srgbClr val="000000"/>
              </a:solidFill>
              <a:latin typeface="Cambria"/>
              <a:ea typeface="MS Mincho"/>
              <a:cs typeface="Arial"/>
            </a:endParaRPr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153783"/>
              </p:ext>
            </p:extLst>
          </p:nvPr>
        </p:nvGraphicFramePr>
        <p:xfrm>
          <a:off x="2311415" y="1503132"/>
          <a:ext cx="9220165" cy="4215155"/>
        </p:xfrm>
        <a:graphic>
          <a:graphicData uri="http://schemas.openxmlformats.org/drawingml/2006/table">
            <a:tbl>
              <a:tblPr rtl="1" firstRow="1">
                <a:tableStyleId>{5940675A-B579-460E-94D1-54222C63F5DA}</a:tableStyleId>
              </a:tblPr>
              <a:tblGrid>
                <a:gridCol w="9309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589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031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رقم</a:t>
                      </a:r>
                      <a:r>
                        <a:rPr lang="ar-DZ" sz="1800" b="1" baseline="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 الفقرة</a:t>
                      </a: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محتواها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800" b="1" baseline="0" dirty="0">
                          <a:solidFill>
                            <a:srgbClr val="000000"/>
                          </a:solidFill>
                        </a:rPr>
                        <a:t>المدة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8440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01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1:نظرة </a:t>
                      </a: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عامة عن أهداف الدورة لتدريبية + المهمة</a:t>
                      </a:r>
                      <a:r>
                        <a:rPr lang="ar-DZ" sz="1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القبلية </a:t>
                      </a:r>
                      <a:endParaRPr lang="ar-DZ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5د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488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02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2: </a:t>
                      </a: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ماذا تعرف</a:t>
                      </a:r>
                      <a:r>
                        <a:rPr lang="ar-DZ" sz="1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عن تسيير القسم ؟ وماذا تريد أن تعرف ؟</a:t>
                      </a:r>
                      <a:r>
                        <a:rPr lang="fr-FR" sz="1400" b="1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kWL</a:t>
                      </a:r>
                      <a:endParaRPr lang="ar-DZ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10د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5288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03</a:t>
                      </a: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3: </a:t>
                      </a: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متطلبات </a:t>
                      </a:r>
                      <a:r>
                        <a:rPr lang="ar-DZ" sz="1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التحضير البيداغوجي القبلي -  تقنية البوصلة</a:t>
                      </a:r>
                      <a:endParaRPr lang="ar-DZ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10د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9509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04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4: </a:t>
                      </a: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مفهوم التحضير</a:t>
                      </a:r>
                      <a:r>
                        <a:rPr lang="ar-DZ" sz="1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البيداغوجي – استراتيجية الطاولة الحلقية ( الصحن الدوار)</a:t>
                      </a:r>
                      <a:endParaRPr lang="ar-DZ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10د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141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05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5: </a:t>
                      </a: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طبيعة التحضير البيداغوجي -  عمل</a:t>
                      </a:r>
                      <a:r>
                        <a:rPr lang="ar-DZ" sz="1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مجموعات</a:t>
                      </a:r>
                      <a:endParaRPr lang="ar-DZ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15د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2391">
                <a:tc>
                  <a:txBody>
                    <a:bodyPr/>
                    <a:lstStyle/>
                    <a:p>
                      <a:pPr algn="ctr"/>
                      <a:r>
                        <a:rPr lang="ar-DZ" sz="1600" dirty="0"/>
                        <a:t>06</a:t>
                      </a:r>
                      <a:endParaRPr lang="fr-FR" sz="1600" dirty="0"/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نشاط</a:t>
                      </a:r>
                      <a:r>
                        <a:rPr lang="ar-DZ" sz="18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تحفيزي</a:t>
                      </a:r>
                      <a:endParaRPr lang="ar-DZ" sz="1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5د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119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07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6: </a:t>
                      </a:r>
                      <a:r>
                        <a:rPr lang="ar-D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أثر التحضير على</a:t>
                      </a:r>
                      <a:r>
                        <a:rPr lang="ar-DZ" sz="16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العملية البيداغوجية </a:t>
                      </a:r>
                      <a:r>
                        <a:rPr lang="fr-FR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TPS</a:t>
                      </a:r>
                      <a:endParaRPr lang="ar-DZ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chemeClr val="tx1"/>
                          </a:solidFill>
                        </a:rPr>
                        <a:t>10د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6646"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08</a:t>
                      </a:r>
                      <a:endParaRPr lang="fr-FR" sz="1400" dirty="0"/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7: </a:t>
                      </a: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ممارسات صفية - فيديو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20د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3080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09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8:أدوات</a:t>
                      </a:r>
                      <a:r>
                        <a:rPr lang="ar-DZ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</a:t>
                      </a:r>
                      <a:r>
                        <a:rPr lang="ar-DZ" sz="1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العمل الخاصة بتسيير القسم  - استراتيجية </a:t>
                      </a:r>
                      <a:r>
                        <a:rPr lang="ar-DZ" sz="1400" b="1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جيكسو</a:t>
                      </a:r>
                      <a:endParaRPr lang="ar-DZ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15د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490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10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9</a:t>
                      </a:r>
                      <a:r>
                        <a:rPr lang="ar-SA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:</a:t>
                      </a:r>
                      <a:r>
                        <a:rPr lang="fr-FR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 </a:t>
                      </a:r>
                      <a:r>
                        <a:rPr lang="ar-DZ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</a:t>
                      </a:r>
                      <a:r>
                        <a:rPr lang="ar-DZ" sz="1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عناصر بيئة التعلم – صور مختلفة + أوراق عمل</a:t>
                      </a:r>
                      <a:endParaRPr lang="ar-DZ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15د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6725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MS Mincho"/>
                          <a:cs typeface="Arial"/>
                        </a:rPr>
                        <a:t>11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Cambria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النشاط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10: </a:t>
                      </a:r>
                      <a:r>
                        <a:rPr lang="ar-DZ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إنهاء </a:t>
                      </a:r>
                      <a:r>
                        <a:rPr lang="ar-DZ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الحصة بتقييم</a:t>
                      </a:r>
                      <a:r>
                        <a:rPr lang="ar-DZ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نهائي</a:t>
                      </a:r>
                      <a:r>
                        <a:rPr lang="fr-FR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 </a:t>
                      </a:r>
                      <a:r>
                        <a:rPr lang="fr-FR" sz="14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+mn-cs"/>
                        </a:rPr>
                        <a:t>KWL  </a:t>
                      </a:r>
                      <a:endParaRPr lang="ar-DZ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ar-DZ" sz="1400" b="1" baseline="0" dirty="0">
                          <a:solidFill>
                            <a:srgbClr val="000000"/>
                          </a:solidFill>
                        </a:rPr>
                        <a:t>5د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39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27642" y="330950"/>
            <a:ext cx="9676645" cy="40934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ar-DZ" sz="3600" b="1" u="sng" dirty="0"/>
              <a:t> التعلم النشط</a:t>
            </a:r>
          </a:p>
          <a:p>
            <a:pPr algn="r"/>
            <a:r>
              <a:rPr lang="ar-DZ" sz="3200" b="1" dirty="0"/>
              <a:t>فكرة التعلم النشط ليست جديدة ويمكن إرجاع ذلك إلى العصور القديمة، وإلى سقراط من خلال تناوله </a:t>
            </a:r>
            <a:r>
              <a:rPr lang="ar-DZ" sz="3200" b="1" dirty="0" err="1"/>
              <a:t>تطورالفكر</a:t>
            </a:r>
            <a:r>
              <a:rPr lang="ar-DZ" sz="3200" b="1" dirty="0"/>
              <a:t> الفلسفي في التعليم . </a:t>
            </a:r>
          </a:p>
          <a:p>
            <a:pPr algn="r"/>
            <a:r>
              <a:rPr lang="ar-DZ" sz="3200" b="1" dirty="0"/>
              <a:t>المفكر والفيلسوف الصيني لاو تسي</a:t>
            </a:r>
            <a:r>
              <a:rPr lang="en-US" sz="3200" b="1" dirty="0"/>
              <a:t> </a:t>
            </a:r>
            <a:r>
              <a:rPr lang="ar-DZ" sz="3200" b="1" dirty="0"/>
              <a:t>في القرن الخامس</a:t>
            </a:r>
            <a:r>
              <a:rPr lang="fr-FR" sz="3200" b="1" dirty="0"/>
              <a:t> </a:t>
            </a:r>
            <a:r>
              <a:rPr lang="ar-DZ" sz="3200" b="1" dirty="0"/>
              <a:t>وقد دعا</a:t>
            </a:r>
          </a:p>
          <a:p>
            <a:pPr algn="r"/>
            <a:r>
              <a:rPr lang="ar-SA" sz="3200" b="1" dirty="0"/>
              <a:t>إلى </a:t>
            </a:r>
            <a:r>
              <a:rPr lang="ar-DZ" sz="3200" b="1" dirty="0"/>
              <a:t>تعلم ذي نوعية مختلفة حين قال:</a:t>
            </a:r>
          </a:p>
          <a:p>
            <a:pPr algn="r"/>
            <a:r>
              <a:rPr lang="ar-DZ" sz="3200" b="1" dirty="0">
                <a:cs typeface="AdvertisingBold" pitchFamily="2" charset="-78"/>
              </a:rPr>
              <a:t>إذا حدثتني سأستمع إليك</a:t>
            </a:r>
          </a:p>
          <a:p>
            <a:pPr algn="r"/>
            <a:r>
              <a:rPr lang="ar-DZ" sz="3200" b="1" dirty="0">
                <a:cs typeface="AdvertisingBold" pitchFamily="2" charset="-78"/>
              </a:rPr>
              <a:t>                  إذا أريتني سأكتفي بالمشاهدة</a:t>
            </a:r>
          </a:p>
          <a:p>
            <a:pPr algn="r"/>
            <a:r>
              <a:rPr lang="ar-DZ" sz="3200" b="1" dirty="0">
                <a:cs typeface="AdvertisingBold" pitchFamily="2" charset="-78"/>
              </a:rPr>
              <a:t>                                    لكن إذا تركتني أختبر سأتعلم</a:t>
            </a:r>
            <a:endParaRPr lang="fr-FR" sz="3200" b="1" dirty="0">
              <a:cs typeface="Advertising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68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4641821" y="1781790"/>
            <a:ext cx="3080292" cy="1676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</a:pPr>
            <a:r>
              <a:rPr lang="ar-DZ" sz="40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  <a:hlinkClick r:id="rId3" action="ppaction://hlinkfile"/>
              </a:rPr>
              <a:t/>
            </a:r>
            <a:br>
              <a:rPr lang="ar-DZ" sz="40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  <a:hlinkClick r:id="rId3" action="ppaction://hlinkfile"/>
              </a:rPr>
            </a:br>
            <a:r>
              <a:rPr lang="ar-DZ" b="1" dirty="0">
                <a:hlinkClick r:id="rId3" action="ppaction://hlinkfile"/>
              </a:rPr>
              <a:t>المهمة القبلية</a:t>
            </a:r>
            <a:r>
              <a:rPr lang="ar-SA" b="1" dirty="0">
                <a:solidFill>
                  <a:srgbClr val="002060"/>
                </a:solidFill>
                <a:hlinkClick r:id="rId3" action="ppaction://hlinkfile"/>
              </a:rPr>
              <a:t/>
            </a:r>
            <a:br>
              <a:rPr lang="ar-SA" b="1" dirty="0">
                <a:solidFill>
                  <a:srgbClr val="002060"/>
                </a:solidFill>
                <a:hlinkClick r:id="rId3" action="ppaction://hlinkfile"/>
              </a:rPr>
            </a:b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9905318" y="573475"/>
            <a:ext cx="1596788" cy="696036"/>
          </a:xfrm>
          <a:prstGeom prst="rect">
            <a:avLst/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:01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775857" y="4201886"/>
            <a:ext cx="8447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2400" b="1" dirty="0" err="1" smtClean="0"/>
              <a:t>التعليمة </a:t>
            </a:r>
            <a:r>
              <a:rPr lang="ar-DZ" sz="2400" b="1" dirty="0" smtClean="0"/>
              <a:t>: قم بملء </a:t>
            </a:r>
            <a:r>
              <a:rPr lang="ar-DZ" sz="2400" b="1" dirty="0" err="1" smtClean="0"/>
              <a:t>الاستبانة</a:t>
            </a:r>
            <a:r>
              <a:rPr lang="ar-DZ" sz="2400" b="1" dirty="0" smtClean="0"/>
              <a:t> 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1774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0019554"/>
              </p:ext>
            </p:extLst>
          </p:nvPr>
        </p:nvGraphicFramePr>
        <p:xfrm>
          <a:off x="1262131" y="1375197"/>
          <a:ext cx="9813703" cy="4006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17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65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754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157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Learned</a:t>
                      </a: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ماذا </a:t>
                      </a:r>
                      <a:r>
                        <a:rPr kumimoji="0" lang="ar-AE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تعلمت؟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ar-DZ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إ</a:t>
                      </a:r>
                      <a:r>
                        <a:rPr kumimoji="0" lang="ar-AE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جابات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على أسئلتي </a:t>
                      </a:r>
                      <a:r>
                        <a:rPr kumimoji="0" lang="ar-DZ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أ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و أشياء لم  أعرفها من </a:t>
                      </a:r>
                      <a:r>
                        <a:rPr kumimoji="0" lang="ar-AE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قبل؟</a:t>
                      </a:r>
                      <a:r>
                        <a:rPr kumimoji="0" lang="ar-AE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    </a:t>
                      </a:r>
                      <a:endParaRPr kumimoji="0" lang="en-GB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What: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ar-AE" dirty="0">
                          <a:solidFill>
                            <a:schemeClr val="tx1"/>
                          </a:solidFill>
                        </a:rPr>
                        <a:t>   ماذا أريد </a:t>
                      </a:r>
                      <a:r>
                        <a:rPr lang="ar-DZ" dirty="0">
                          <a:solidFill>
                            <a:schemeClr val="tx1"/>
                          </a:solidFill>
                        </a:rPr>
                        <a:t>أ</a:t>
                      </a:r>
                      <a:r>
                        <a:rPr lang="ar-AE" dirty="0">
                          <a:solidFill>
                            <a:schemeClr val="tx1"/>
                          </a:solidFill>
                        </a:rPr>
                        <a:t>ن </a:t>
                      </a:r>
                      <a:r>
                        <a:rPr lang="ar-DZ" dirty="0">
                          <a:solidFill>
                            <a:schemeClr val="tx1"/>
                          </a:solidFill>
                        </a:rPr>
                        <a:t>أ</a:t>
                      </a:r>
                      <a:r>
                        <a:rPr lang="ar-AE" dirty="0" err="1">
                          <a:solidFill>
                            <a:schemeClr val="tx1"/>
                          </a:solidFill>
                        </a:rPr>
                        <a:t>عرف؟</a:t>
                      </a:r>
                      <a:r>
                        <a:rPr lang="ar-AE" dirty="0">
                          <a:solidFill>
                            <a:schemeClr val="tx1"/>
                          </a:solidFill>
                        </a:rPr>
                        <a:t> أتعلم؟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Know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: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>
                          <a:solidFill>
                            <a:sysClr val="windowText" lastClr="000000"/>
                          </a:solidFill>
                        </a:rPr>
                        <a:t>ماذا أعرف </a:t>
                      </a:r>
                      <a:r>
                        <a:rPr lang="ar-DZ" dirty="0">
                          <a:solidFill>
                            <a:sysClr val="windowText" lastClr="000000"/>
                          </a:solidFill>
                        </a:rPr>
                        <a:t>عن تسيير القسم </a:t>
                      </a:r>
                      <a:r>
                        <a:rPr lang="ar-AE" dirty="0">
                          <a:solidFill>
                            <a:sysClr val="windowText" lastClr="000000"/>
                          </a:solidFill>
                        </a:rPr>
                        <a:t>؟</a:t>
                      </a:r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13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DZ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بعد إنهاء الأنشطة</a:t>
                      </a:r>
                      <a:endParaRPr kumimoji="0" lang="en-GB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ar-DZ" b="1" dirty="0">
                          <a:solidFill>
                            <a:schemeClr val="tx1"/>
                          </a:solidFill>
                        </a:rPr>
                        <a:t>قبل بدء الأنشطة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19561">
                <a:tc>
                  <a:txBody>
                    <a:bodyPr/>
                    <a:lstStyle/>
                    <a:p>
                      <a:endParaRPr lang="fr-FR" dirty="0"/>
                    </a:p>
                    <a:p>
                      <a:endParaRPr lang="fr-FR" dirty="0"/>
                    </a:p>
                    <a:p>
                      <a:endParaRPr lang="ar-AE" dirty="0"/>
                    </a:p>
                    <a:p>
                      <a:endParaRPr lang="ar-AE" dirty="0"/>
                    </a:p>
                    <a:p>
                      <a:endParaRPr lang="ar-AE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ZoneTexte 4">
            <a:extLst>
              <a:ext uri="{FF2B5EF4-FFF2-40B4-BE49-F238E27FC236}">
                <a16:creationId xmlns="" xmlns:a16="http://schemas.microsoft.com/office/drawing/2014/main" id="{B25FB914-5308-43C2-B4A3-886733FE7CD6}"/>
              </a:ext>
            </a:extLst>
          </p:cNvPr>
          <p:cNvSpPr txBox="1"/>
          <p:nvPr/>
        </p:nvSpPr>
        <p:spPr>
          <a:xfrm>
            <a:off x="3497944" y="315412"/>
            <a:ext cx="646196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spcBef>
                <a:spcPct val="20000"/>
              </a:spcBef>
            </a:pPr>
            <a:r>
              <a:rPr lang="ar-DZ" sz="32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  <a:hlinkClick r:id="rId2" action="ppaction://hlinkfile"/>
              </a:rPr>
              <a:t> </a:t>
            </a:r>
            <a:r>
              <a:rPr lang="ar-DZ" sz="3600" b="1" dirty="0">
                <a:latin typeface="Times New Roman" pitchFamily="18" charset="0"/>
                <a:cs typeface="PT Bold Heading" pitchFamily="2" charset="-78"/>
                <a:hlinkClick r:id="rId3" action="ppaction://hlinkfile"/>
              </a:rPr>
              <a:t>تصورات </a:t>
            </a:r>
            <a:r>
              <a:rPr lang="ar-DZ" sz="3600" b="1" dirty="0">
                <a:latin typeface="Times New Roman" pitchFamily="18" charset="0"/>
                <a:cs typeface="PT Bold Heading" pitchFamily="2" charset="-78"/>
              </a:rPr>
              <a:t>المتكونين حول تسيير القسم</a:t>
            </a:r>
            <a:endParaRPr lang="fr-FR" sz="36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39516A95-8C00-48AC-9406-2766F8535EAD}"/>
              </a:ext>
            </a:extLst>
          </p:cNvPr>
          <p:cNvSpPr/>
          <p:nvPr/>
        </p:nvSpPr>
        <p:spPr>
          <a:xfrm>
            <a:off x="10277440" y="290559"/>
            <a:ext cx="1596788" cy="696036"/>
          </a:xfrm>
          <a:prstGeom prst="rect">
            <a:avLst/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:02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07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395497" y="1271687"/>
            <a:ext cx="4133231" cy="108826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spcBef>
                <a:spcPct val="20000"/>
              </a:spcBef>
            </a:pPr>
            <a:endParaRPr lang="fr-FR" sz="3600" dirty="0"/>
          </a:p>
        </p:txBody>
      </p:sp>
      <p:sp>
        <p:nvSpPr>
          <p:cNvPr id="7" name="Rectangle 6"/>
          <p:cNvSpPr/>
          <p:nvPr/>
        </p:nvSpPr>
        <p:spPr>
          <a:xfrm>
            <a:off x="2357120" y="368511"/>
            <a:ext cx="53621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</a:pPr>
            <a:r>
              <a:rPr lang="ar-DZ" sz="4000" dirty="0"/>
              <a:t>التحضير القبلي البيداغوجي</a:t>
            </a:r>
            <a:endParaRPr lang="fr-FR" sz="4000" dirty="0"/>
          </a:p>
        </p:txBody>
      </p:sp>
      <p:sp>
        <p:nvSpPr>
          <p:cNvPr id="14" name="Rectangle 13"/>
          <p:cNvSpPr/>
          <p:nvPr/>
        </p:nvSpPr>
        <p:spPr>
          <a:xfrm>
            <a:off x="10064681" y="369182"/>
            <a:ext cx="1596788" cy="696036"/>
          </a:xfrm>
          <a:prstGeom prst="rect">
            <a:avLst/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:03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354247" y="2018866"/>
            <a:ext cx="3918857" cy="68217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500" b="1" dirty="0">
                <a:solidFill>
                  <a:schemeClr val="tx1"/>
                </a:solidFill>
                <a:hlinkClick r:id="rId3" action="ppaction://hlinkfile"/>
              </a:rPr>
              <a:t>تقنية </a:t>
            </a:r>
            <a:r>
              <a:rPr lang="ar-SA" sz="3500" b="1" dirty="0" smtClean="0">
                <a:solidFill>
                  <a:schemeClr val="tx1"/>
                </a:solidFill>
                <a:hlinkClick r:id="rId3" action="ppaction://hlinkfile"/>
              </a:rPr>
              <a:t>ا</a:t>
            </a:r>
            <a:r>
              <a:rPr lang="ar-DZ" sz="3500" b="1" dirty="0" smtClean="0">
                <a:solidFill>
                  <a:schemeClr val="tx1"/>
                </a:solidFill>
                <a:hlinkClick r:id="rId3" action="ppaction://hlinkfile"/>
              </a:rPr>
              <a:t>لأركان الأربع</a:t>
            </a:r>
            <a:r>
              <a:rPr lang="ar-SA" sz="3500" b="1" dirty="0" smtClean="0">
                <a:solidFill>
                  <a:schemeClr val="tx1"/>
                </a:solidFill>
                <a:hlinkClick r:id="rId3" action="ppaction://hlinkfile"/>
              </a:rPr>
              <a:t>ة</a:t>
            </a:r>
            <a:endParaRPr lang="fr-FR" sz="3500" b="1" dirty="0">
              <a:solidFill>
                <a:schemeClr val="tx1"/>
              </a:solidFill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="" xmlns:a16="http://schemas.microsoft.com/office/drawing/2014/main" id="{07A8F24E-2011-418A-BA5B-487DF8190892}"/>
              </a:ext>
            </a:extLst>
          </p:cNvPr>
          <p:cNvSpPr/>
          <p:nvPr/>
        </p:nvSpPr>
        <p:spPr>
          <a:xfrm>
            <a:off x="2987040" y="3434308"/>
            <a:ext cx="8236724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buFontTx/>
              <a:buBlip>
                <a:blip r:embed="rId4"/>
              </a:buBlip>
            </a:pPr>
            <a:r>
              <a:rPr lang="ar-DZ" sz="2500" b="1" dirty="0">
                <a:solidFill>
                  <a:schemeClr val="bg1">
                    <a:lumMod val="50000"/>
                  </a:schemeClr>
                </a:solidFill>
              </a:rPr>
              <a:t> التعليمة 1: </a:t>
            </a:r>
            <a:endParaRPr lang="ar-SA" sz="2500" b="1" dirty="0">
              <a:solidFill>
                <a:schemeClr val="bg1">
                  <a:lumMod val="50000"/>
                </a:schemeClr>
              </a:solidFill>
            </a:endParaRPr>
          </a:p>
          <a:p>
            <a:pPr algn="just" rtl="1">
              <a:lnSpc>
                <a:spcPct val="150000"/>
              </a:lnSpc>
              <a:buFontTx/>
              <a:buBlip>
                <a:blip r:embed="rId4"/>
              </a:buBlip>
            </a:pPr>
            <a:r>
              <a:rPr lang="ar-DZ" sz="2500" b="1" dirty="0"/>
              <a:t>اليك العبارات المختلفة وفق </a:t>
            </a:r>
            <a:r>
              <a:rPr lang="ar-DZ" sz="2500" b="1" dirty="0" smtClean="0"/>
              <a:t>الأركان </a:t>
            </a:r>
            <a:r>
              <a:rPr lang="ar-DZ" sz="2500" b="1" dirty="0"/>
              <a:t>الأربعة اختر العبارة التي تناسب تصوراتك </a:t>
            </a:r>
          </a:p>
        </p:txBody>
      </p:sp>
    </p:spTree>
    <p:extLst>
      <p:ext uri="{BB962C8B-B14F-4D97-AF65-F5344CB8AC3E}">
        <p14:creationId xmlns:p14="http://schemas.microsoft.com/office/powerpoint/2010/main" val="354914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 txBox="1">
            <a:spLocks/>
          </p:cNvSpPr>
          <p:nvPr/>
        </p:nvSpPr>
        <p:spPr>
          <a:xfrm>
            <a:off x="870857" y="339767"/>
            <a:ext cx="5573485" cy="8766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spcBef>
                <a:spcPct val="20000"/>
              </a:spcBef>
            </a:pPr>
            <a:r>
              <a:rPr lang="ar-DZ" sz="32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/>
            </a:r>
            <a:br>
              <a:rPr lang="ar-DZ" sz="32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</a:br>
            <a:r>
              <a:rPr lang="ar-DZ" sz="3600" b="1" dirty="0">
                <a:solidFill>
                  <a:srgbClr val="002060"/>
                </a:solidFill>
              </a:rPr>
              <a:t>مدخل إلى </a:t>
            </a:r>
            <a:r>
              <a:rPr lang="ar-DZ" sz="3600" b="1" dirty="0">
                <a:solidFill>
                  <a:srgbClr val="002060"/>
                </a:solidFill>
                <a:hlinkClick r:id="rId3" action="ppaction://hlinkfile"/>
              </a:rPr>
              <a:t>بناء مفهوم التحضير </a:t>
            </a:r>
            <a:r>
              <a:rPr lang="ar-DZ" sz="3600" b="1" dirty="0">
                <a:solidFill>
                  <a:srgbClr val="002060"/>
                </a:solidFill>
              </a:rPr>
              <a:t>البيداغوجي</a:t>
            </a:r>
            <a:r>
              <a:rPr lang="ar-SA" sz="3600" b="1" dirty="0">
                <a:solidFill>
                  <a:srgbClr val="002060"/>
                </a:solidFill>
                <a:hlinkClick r:id="rId4" action="ppaction://hlinkfile"/>
              </a:rPr>
              <a:t/>
            </a:r>
            <a:br>
              <a:rPr lang="ar-SA" sz="3600" b="1" dirty="0">
                <a:solidFill>
                  <a:srgbClr val="002060"/>
                </a:solidFill>
                <a:hlinkClick r:id="rId4" action="ppaction://hlinkfile"/>
              </a:rPr>
            </a:br>
            <a:r>
              <a:rPr lang="fr-FR" sz="3600" b="1" dirty="0">
                <a:solidFill>
                  <a:srgbClr val="002060"/>
                </a:solidFill>
              </a:rPr>
              <a:t/>
            </a:r>
            <a:br>
              <a:rPr lang="fr-FR" sz="3600" b="1" dirty="0">
                <a:solidFill>
                  <a:srgbClr val="002060"/>
                </a:solidFill>
              </a:rPr>
            </a:br>
            <a:r>
              <a:rPr lang="ar-SA" sz="3600" b="1" dirty="0">
                <a:solidFill>
                  <a:srgbClr val="002060"/>
                </a:solidFill>
              </a:rPr>
              <a:t/>
            </a:r>
            <a:br>
              <a:rPr lang="ar-SA" sz="3600" b="1" dirty="0">
                <a:solidFill>
                  <a:srgbClr val="002060"/>
                </a:solidFill>
              </a:rPr>
            </a:br>
            <a:endParaRPr lang="fr-FR" sz="3600" dirty="0"/>
          </a:p>
        </p:txBody>
      </p:sp>
      <p:sp>
        <p:nvSpPr>
          <p:cNvPr id="13" name="Rectangle 12"/>
          <p:cNvSpPr/>
          <p:nvPr/>
        </p:nvSpPr>
        <p:spPr>
          <a:xfrm>
            <a:off x="10092519" y="515991"/>
            <a:ext cx="1596788" cy="696036"/>
          </a:xfrm>
          <a:prstGeom prst="rect">
            <a:avLst/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النشاط :04</a:t>
            </a:r>
            <a:endParaRPr lang="fr-FR" sz="2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="" xmlns:a16="http://schemas.microsoft.com/office/drawing/2014/main" id="{1734BE72-172C-40F9-A1A3-BB03D52CCD56}"/>
              </a:ext>
            </a:extLst>
          </p:cNvPr>
          <p:cNvSpPr/>
          <p:nvPr/>
        </p:nvSpPr>
        <p:spPr>
          <a:xfrm>
            <a:off x="7409922" y="2390748"/>
            <a:ext cx="478207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/>
              <a:t>التعليمة :</a:t>
            </a:r>
            <a:r>
              <a:rPr lang="ar-DZ" sz="2500" b="1" dirty="0"/>
              <a:t>اقترح مفهوم</a:t>
            </a:r>
            <a:r>
              <a:rPr lang="ar-SA" sz="2500" b="1" dirty="0"/>
              <a:t>ا</a:t>
            </a:r>
            <a:r>
              <a:rPr lang="ar-DZ" sz="2500" b="1" dirty="0"/>
              <a:t> </a:t>
            </a:r>
            <a:r>
              <a:rPr lang="ar-SA" sz="2500" b="1" dirty="0"/>
              <a:t>للتحضير البيداغوجي</a:t>
            </a:r>
            <a:endParaRPr lang="ar-SA" sz="2500" dirty="0"/>
          </a:p>
        </p:txBody>
      </p:sp>
    </p:spTree>
    <p:extLst>
      <p:ext uri="{BB962C8B-B14F-4D97-AF65-F5344CB8AC3E}">
        <p14:creationId xmlns:p14="http://schemas.microsoft.com/office/powerpoint/2010/main" val="194680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1879</TotalTime>
  <Words>2365</Words>
  <Application>Microsoft Office PowerPoint</Application>
  <PresentationFormat>Personnalisé</PresentationFormat>
  <Paragraphs>407</Paragraphs>
  <Slides>32</Slides>
  <Notes>20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3" baseType="lpstr">
      <vt:lpstr>Thème Office</vt:lpstr>
      <vt:lpstr>Présentation PowerPoint</vt:lpstr>
      <vt:lpstr>Présentation PowerPoint</vt:lpstr>
      <vt:lpstr>بطاقة تعريفية بمحتوى تسيير القسم الحصة 01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ما هو أثر التحضير على العملية البيداغوجية ؟ </vt:lpstr>
      <vt:lpstr>Présentation PowerPoint</vt:lpstr>
      <vt:lpstr>   الو ثائق والوسائل الخاصة بتسيير القسم</vt:lpstr>
      <vt:lpstr> بيئة التعلم  </vt:lpstr>
      <vt:lpstr>Présentation PowerPoint</vt:lpstr>
      <vt:lpstr>Présentation PowerPoint</vt:lpstr>
      <vt:lpstr>بطاقة تعريفية بمحتوى تسيير القسم الحصة 02 </vt:lpstr>
      <vt:lpstr>Présentation PowerPoint</vt:lpstr>
      <vt:lpstr>Présentation PowerPoint</vt:lpstr>
      <vt:lpstr>Présentation PowerPoint</vt:lpstr>
      <vt:lpstr>Présentation PowerPoint</vt:lpstr>
      <vt:lpstr> مشاهدة فيديو ـ ممارسات صفية     التعليمة : اكتشف المراحل المختلفة لتسيير الدرس </vt:lpstr>
      <vt:lpstr>Présentation PowerPoint</vt:lpstr>
      <vt:lpstr>Présentation PowerPoint</vt:lpstr>
      <vt:lpstr>بطاقة تعريفية بمحتوى تسيير القسم  الحصة 03 </vt:lpstr>
      <vt:lpstr>Présentation PowerPoint</vt:lpstr>
      <vt:lpstr>  عمل ورشات يتعلق بتوزيع أنشطة اللغة العربية  </vt:lpstr>
      <vt:lpstr>نشاط تحفيزي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Client</dc:creator>
  <cp:lastModifiedBy>brm</cp:lastModifiedBy>
  <cp:revision>198</cp:revision>
  <dcterms:created xsi:type="dcterms:W3CDTF">2017-05-17T08:48:18Z</dcterms:created>
  <dcterms:modified xsi:type="dcterms:W3CDTF">2018-07-08T09:20:15Z</dcterms:modified>
</cp:coreProperties>
</file>