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373" r:id="rId4"/>
    <p:sldId id="366" r:id="rId5"/>
    <p:sldId id="374" r:id="rId6"/>
    <p:sldId id="375" r:id="rId7"/>
    <p:sldId id="376" r:id="rId8"/>
    <p:sldId id="377" r:id="rId9"/>
    <p:sldId id="378" r:id="rId10"/>
    <p:sldId id="379" r:id="rId11"/>
    <p:sldId id="380" r:id="rId12"/>
    <p:sldId id="381" r:id="rId13"/>
    <p:sldId id="382" r:id="rId14"/>
    <p:sldId id="383" r:id="rId15"/>
    <p:sldId id="384" r:id="rId16"/>
    <p:sldId id="385" r:id="rId17"/>
    <p:sldId id="386" r:id="rId18"/>
    <p:sldId id="387" r:id="rId19"/>
    <p:sldId id="388" r:id="rId20"/>
    <p:sldId id="389" r:id="rId21"/>
    <p:sldId id="390" r:id="rId22"/>
    <p:sldId id="258" r:id="rId23"/>
    <p:sldId id="259" r:id="rId24"/>
    <p:sldId id="260" r:id="rId25"/>
    <p:sldId id="262" r:id="rId26"/>
    <p:sldId id="261" r:id="rId27"/>
    <p:sldId id="263" r:id="rId28"/>
    <p:sldId id="264" r:id="rId29"/>
    <p:sldId id="368" r:id="rId30"/>
    <p:sldId id="265" r:id="rId31"/>
    <p:sldId id="266" r:id="rId32"/>
    <p:sldId id="335" r:id="rId33"/>
    <p:sldId id="334" r:id="rId34"/>
    <p:sldId id="337" r:id="rId35"/>
    <p:sldId id="336" r:id="rId36"/>
    <p:sldId id="369" r:id="rId37"/>
    <p:sldId id="268" r:id="rId38"/>
    <p:sldId id="269" r:id="rId39"/>
    <p:sldId id="270" r:id="rId40"/>
    <p:sldId id="271" r:id="rId41"/>
    <p:sldId id="272" r:id="rId42"/>
    <p:sldId id="273" r:id="rId43"/>
    <p:sldId id="274" r:id="rId44"/>
    <p:sldId id="370" r:id="rId45"/>
    <p:sldId id="275" r:id="rId46"/>
    <p:sldId id="277" r:id="rId47"/>
    <p:sldId id="279" r:id="rId48"/>
    <p:sldId id="278" r:id="rId49"/>
    <p:sldId id="276" r:id="rId50"/>
    <p:sldId id="280" r:id="rId51"/>
    <p:sldId id="352" r:id="rId52"/>
    <p:sldId id="281" r:id="rId53"/>
    <p:sldId id="355" r:id="rId54"/>
    <p:sldId id="356" r:id="rId55"/>
    <p:sldId id="341" r:id="rId56"/>
    <p:sldId id="358" r:id="rId57"/>
    <p:sldId id="342" r:id="rId58"/>
    <p:sldId id="371" r:id="rId59"/>
    <p:sldId id="282" r:id="rId60"/>
    <p:sldId id="283" r:id="rId61"/>
    <p:sldId id="344" r:id="rId62"/>
    <p:sldId id="286" r:id="rId63"/>
    <p:sldId id="287" r:id="rId64"/>
    <p:sldId id="288" r:id="rId65"/>
    <p:sldId id="345" r:id="rId66"/>
    <p:sldId id="289" r:id="rId67"/>
    <p:sldId id="290" r:id="rId68"/>
    <p:sldId id="346" r:id="rId69"/>
    <p:sldId id="292" r:id="rId70"/>
    <p:sldId id="347" r:id="rId71"/>
    <p:sldId id="293" r:id="rId72"/>
    <p:sldId id="294" r:id="rId73"/>
    <p:sldId id="348" r:id="rId74"/>
    <p:sldId id="343" r:id="rId75"/>
    <p:sldId id="351" r:id="rId76"/>
    <p:sldId id="295" r:id="rId77"/>
    <p:sldId id="296" r:id="rId78"/>
    <p:sldId id="297" r:id="rId79"/>
    <p:sldId id="298" r:id="rId80"/>
    <p:sldId id="300" r:id="rId81"/>
    <p:sldId id="301" r:id="rId82"/>
    <p:sldId id="349" r:id="rId83"/>
    <p:sldId id="302" r:id="rId84"/>
    <p:sldId id="350" r:id="rId85"/>
    <p:sldId id="303" r:id="rId86"/>
    <p:sldId id="304" r:id="rId87"/>
    <p:sldId id="357" r:id="rId88"/>
    <p:sldId id="305" r:id="rId89"/>
    <p:sldId id="306" r:id="rId90"/>
    <p:sldId id="307" r:id="rId91"/>
    <p:sldId id="354" r:id="rId92"/>
    <p:sldId id="308" r:id="rId93"/>
    <p:sldId id="310" r:id="rId94"/>
    <p:sldId id="311" r:id="rId95"/>
    <p:sldId id="312" r:id="rId96"/>
    <p:sldId id="309" r:id="rId97"/>
    <p:sldId id="313" r:id="rId98"/>
    <p:sldId id="353" r:id="rId99"/>
    <p:sldId id="314" r:id="rId100"/>
    <p:sldId id="315" r:id="rId101"/>
    <p:sldId id="316" r:id="rId102"/>
    <p:sldId id="317" r:id="rId103"/>
    <p:sldId id="318" r:id="rId104"/>
    <p:sldId id="319" r:id="rId105"/>
    <p:sldId id="320" r:id="rId106"/>
    <p:sldId id="372" r:id="rId107"/>
    <p:sldId id="321" r:id="rId108"/>
    <p:sldId id="322" r:id="rId109"/>
    <p:sldId id="324" r:id="rId110"/>
    <p:sldId id="323" r:id="rId111"/>
    <p:sldId id="325" r:id="rId112"/>
    <p:sldId id="359" r:id="rId113"/>
    <p:sldId id="360" r:id="rId114"/>
    <p:sldId id="361" r:id="rId115"/>
    <p:sldId id="326" r:id="rId116"/>
    <p:sldId id="327" r:id="rId117"/>
    <p:sldId id="362" r:id="rId118"/>
    <p:sldId id="328" r:id="rId119"/>
    <p:sldId id="363" r:id="rId120"/>
    <p:sldId id="364" r:id="rId121"/>
    <p:sldId id="332" r:id="rId122"/>
    <p:sldId id="329" r:id="rId123"/>
    <p:sldId id="338" r:id="rId124"/>
    <p:sldId id="330" r:id="rId125"/>
    <p:sldId id="340" r:id="rId126"/>
    <p:sldId id="339" r:id="rId127"/>
    <p:sldId id="333" r:id="rId128"/>
    <p:sldId id="367" r:id="rId12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7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ableStyles" Target="tableStyle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</p:grpSp>
      <p:sp>
        <p:nvSpPr>
          <p:cNvPr id="512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899F0C-E254-431E-AB6D-06F978BDBB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C4E111-5358-4537-8A45-8E132EDF26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778D0-702D-46E3-B534-CD79EBCCB8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3E5D4C-85D9-46A9-B483-EC268334B7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03958-161E-4BD2-87A0-E6E7030071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C796CF-E4FE-4C98-9EF0-F2A0E4BB70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2CFE9D-084B-4794-9063-D163CF0552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0E1744-375D-49FD-9887-08F652BCE5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0CCE13-F545-4911-934B-9103186331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6B3609-4E9A-408E-8D18-4B719F14A2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P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A6D285-0BFF-4A69-B25C-D389D6FF12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P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P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05935B-0D24-4E03-9411-073683B3A4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4099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PH"/>
            </a:p>
          </p:txBody>
        </p:sp>
      </p:grpSp>
      <p:sp>
        <p:nvSpPr>
          <p:cNvPr id="410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B3205467-2C4D-4B86-A05F-FA1ED6768D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11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4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0.jpe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62000" y="990600"/>
            <a:ext cx="7772400" cy="1736725"/>
          </a:xfrm>
        </p:spPr>
        <p:txBody>
          <a:bodyPr/>
          <a:lstStyle/>
          <a:p>
            <a:pPr eaLnBrk="1" hangingPunct="1"/>
            <a:r>
              <a:rPr lang="en-US" b="0" smtClean="0">
                <a:effectLst/>
                <a:latin typeface="Baskerville Old Face" pitchFamily="18" charset="0"/>
              </a:rPr>
              <a:t>Head &amp; Neck Surgery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05000" y="4876800"/>
            <a:ext cx="6781800" cy="1752600"/>
          </a:xfrm>
        </p:spPr>
        <p:txBody>
          <a:bodyPr/>
          <a:lstStyle/>
          <a:p>
            <a:pPr eaLnBrk="1" hangingPunct="1"/>
            <a:r>
              <a:rPr lang="en-US" sz="2400" smtClean="0">
                <a:effectLst/>
              </a:rPr>
              <a:t>FEU-Dr. Nicanor Reyes Medical Foundation</a:t>
            </a:r>
          </a:p>
          <a:p>
            <a:pPr eaLnBrk="1" hangingPunct="1"/>
            <a:r>
              <a:rPr lang="en-US" sz="2400" smtClean="0">
                <a:effectLst/>
              </a:rPr>
              <a:t>Department of Otolaryngology – </a:t>
            </a:r>
          </a:p>
          <a:p>
            <a:pPr eaLnBrk="1" hangingPunct="1"/>
            <a:r>
              <a:rPr lang="en-US" sz="2400" smtClean="0">
                <a:effectLst/>
              </a:rPr>
              <a:t>Head and Neck Surgery</a:t>
            </a:r>
          </a:p>
        </p:txBody>
      </p:sp>
      <p:grpSp>
        <p:nvGrpSpPr>
          <p:cNvPr id="3076" name="Group 6"/>
          <p:cNvGrpSpPr>
            <a:grpSpLocks/>
          </p:cNvGrpSpPr>
          <p:nvPr/>
        </p:nvGrpSpPr>
        <p:grpSpPr bwMode="auto">
          <a:xfrm>
            <a:off x="1981200" y="1968500"/>
            <a:ext cx="5943600" cy="2603500"/>
            <a:chOff x="528" y="1152"/>
            <a:chExt cx="3744" cy="1640"/>
          </a:xfrm>
        </p:grpSpPr>
        <p:pic>
          <p:nvPicPr>
            <p:cNvPr id="3079" name="Picture 4" descr="neck muscles anterior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52" y="1152"/>
              <a:ext cx="1920" cy="1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0" name="Picture 5" descr="neck muscles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8" y="1152"/>
              <a:ext cx="1920" cy="1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77" name="Picture 7" descr="4795438551569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90600" y="4724400"/>
            <a:ext cx="8382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8" descr="Logo ne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0600" y="5562600"/>
            <a:ext cx="835025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PH" dirty="0" smtClean="0"/>
              <a:t>Third </a:t>
            </a:r>
            <a:r>
              <a:rPr lang="en-PH" dirty="0" err="1" smtClean="0"/>
              <a:t>branchial</a:t>
            </a:r>
            <a:r>
              <a:rPr lang="en-PH" dirty="0" smtClean="0"/>
              <a:t> 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Cartilage</a:t>
            </a:r>
          </a:p>
          <a:p>
            <a:pPr lvl="2" eaLnBrk="1" hangingPunct="1">
              <a:defRPr/>
            </a:pPr>
            <a:r>
              <a:rPr lang="en-PH" dirty="0" smtClean="0"/>
              <a:t>Body and greater </a:t>
            </a:r>
            <a:r>
              <a:rPr lang="en-PH" dirty="0" err="1" smtClean="0"/>
              <a:t>cornu</a:t>
            </a:r>
            <a:r>
              <a:rPr lang="en-PH" dirty="0" smtClean="0"/>
              <a:t> of hyoid bone</a:t>
            </a:r>
          </a:p>
          <a:p>
            <a:pPr lvl="2" eaLnBrk="1" hangingPunct="1">
              <a:buFont typeface="Wingdings" pitchFamily="2" charset="2"/>
              <a:buNone/>
              <a:defRPr/>
            </a:pPr>
            <a:endParaRPr lang="en-PH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PH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Mesoderm</a:t>
            </a:r>
          </a:p>
          <a:p>
            <a:pPr lvl="2" eaLnBrk="1" hangingPunct="1">
              <a:defRPr/>
            </a:pPr>
            <a:r>
              <a:rPr lang="en-PH" dirty="0" err="1" smtClean="0"/>
              <a:t>Stylopharyngeus</a:t>
            </a:r>
            <a:r>
              <a:rPr lang="en-PH" dirty="0" smtClean="0"/>
              <a:t> 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Maxillary CA</a:t>
            </a:r>
          </a:p>
        </p:txBody>
      </p:sp>
      <p:pic>
        <p:nvPicPr>
          <p:cNvPr id="104451" name="Picture 6" descr="IMG_208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 l="14969" r="13513"/>
          <a:stretch>
            <a:fillRect/>
          </a:stretch>
        </p:blipFill>
        <p:spPr>
          <a:xfrm>
            <a:off x="762000" y="1905000"/>
            <a:ext cx="3778250" cy="3962400"/>
          </a:xfrm>
        </p:spPr>
      </p:pic>
      <p:pic>
        <p:nvPicPr>
          <p:cNvPr id="104452" name="Picture 7" descr="pics esmerio 042"/>
          <p:cNvPicPr>
            <a:picLocks noChangeAspect="1" noChangeArrowheads="1"/>
          </p:cNvPicPr>
          <p:nvPr/>
        </p:nvPicPr>
        <p:blipFill>
          <a:blip r:embed="rId3"/>
          <a:srcRect l="11542" r="15906"/>
          <a:stretch>
            <a:fillRect/>
          </a:stretch>
        </p:blipFill>
        <p:spPr bwMode="auto">
          <a:xfrm>
            <a:off x="4876800" y="1905000"/>
            <a:ext cx="3906838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28600"/>
            <a:ext cx="8385175" cy="1431925"/>
          </a:xfrm>
        </p:spPr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Maxillary CA</a:t>
            </a:r>
          </a:p>
        </p:txBody>
      </p:sp>
      <p:pic>
        <p:nvPicPr>
          <p:cNvPr id="105475" name="Picture 4" descr="100_188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39800" y="1398588"/>
            <a:ext cx="3778250" cy="5002212"/>
          </a:xfrm>
        </p:spPr>
      </p:pic>
      <p:pic>
        <p:nvPicPr>
          <p:cNvPr id="105476" name="Picture 5" descr="100_18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1371600"/>
            <a:ext cx="3795713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Malignant</a:t>
            </a:r>
          </a:p>
        </p:txBody>
      </p:sp>
      <p:sp>
        <p:nvSpPr>
          <p:cNvPr id="1064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Oral Cavity</a:t>
            </a:r>
          </a:p>
          <a:p>
            <a:pPr lvl="1" eaLnBrk="1" hangingPunct="1"/>
            <a:r>
              <a:rPr lang="en-US" smtClean="0">
                <a:effectLst/>
              </a:rPr>
              <a:t>Squamous cell carcinoma</a:t>
            </a:r>
          </a:p>
          <a:p>
            <a:pPr lvl="1" eaLnBrk="1" hangingPunct="1"/>
            <a:r>
              <a:rPr lang="en-US" smtClean="0">
                <a:effectLst/>
              </a:rPr>
              <a:t>Adenoid Cystic CA</a:t>
            </a:r>
          </a:p>
          <a:p>
            <a:pPr lvl="1" eaLnBrk="1" hangingPunct="1"/>
            <a:r>
              <a:rPr lang="en-US" smtClean="0">
                <a:effectLst/>
              </a:rPr>
              <a:t>Sarcomas</a:t>
            </a:r>
          </a:p>
          <a:p>
            <a:pPr eaLnBrk="1" hangingPunct="1"/>
            <a:r>
              <a:rPr lang="en-US" smtClean="0">
                <a:effectLst/>
              </a:rPr>
              <a:t>Management: surgery +/- radiotharapy/chemotherapy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Buccal CA</a:t>
            </a:r>
          </a:p>
        </p:txBody>
      </p:sp>
      <p:pic>
        <p:nvPicPr>
          <p:cNvPr id="107523" name="Picture 4" descr="buccal cavity SCCA (3)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1905000"/>
            <a:ext cx="3143250" cy="4191000"/>
          </a:xfrm>
        </p:spPr>
      </p:pic>
      <p:pic>
        <p:nvPicPr>
          <p:cNvPr id="107524" name="Picture 5" descr="000_09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33800" y="2108200"/>
            <a:ext cx="5181600" cy="345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5" name="Rectangle 6"/>
          <p:cNvSpPr>
            <a:spLocks noChangeArrowheads="1"/>
          </p:cNvSpPr>
          <p:nvPr/>
        </p:nvSpPr>
        <p:spPr bwMode="auto">
          <a:xfrm>
            <a:off x="990600" y="3124200"/>
            <a:ext cx="16764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Tonsil CA</a:t>
            </a:r>
          </a:p>
        </p:txBody>
      </p:sp>
      <p:pic>
        <p:nvPicPr>
          <p:cNvPr id="108547" name="Picture 4" descr="000_236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8625" y="1905000"/>
            <a:ext cx="6286500" cy="4191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Tongue CA</a:t>
            </a:r>
          </a:p>
        </p:txBody>
      </p:sp>
      <p:pic>
        <p:nvPicPr>
          <p:cNvPr id="109571" name="Picture 4" descr="CANDOG oral II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lum bright="-20000" contrast="14000"/>
          </a:blip>
          <a:srcRect/>
          <a:stretch>
            <a:fillRect/>
          </a:stretch>
        </p:blipFill>
        <p:spPr>
          <a:xfrm>
            <a:off x="1698625" y="1905000"/>
            <a:ext cx="6286500" cy="4191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0"/>
            <a:ext cx="8385175" cy="1431925"/>
          </a:xfrm>
        </p:spPr>
        <p:txBody>
          <a:bodyPr/>
          <a:lstStyle/>
          <a:p>
            <a:pPr eaLnBrk="1" hangingPunct="1">
              <a:defRPr/>
            </a:pPr>
            <a:r>
              <a:rPr lang="en-US" sz="3200" smtClean="0"/>
              <a:t>Rhabdomyosarcoma</a:t>
            </a:r>
          </a:p>
        </p:txBody>
      </p:sp>
      <p:pic>
        <p:nvPicPr>
          <p:cNvPr id="110595" name="Picture 4" descr="IMG_03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14300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6" name="Picture 6" descr="IMG_038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066800"/>
            <a:ext cx="37338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7" name="Picture 8" descr="IMG_040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398145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8" name="Picture 11" descr="IMG_04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3962400"/>
            <a:ext cx="36576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Malignant</a:t>
            </a:r>
          </a:p>
        </p:txBody>
      </p:sp>
      <p:sp>
        <p:nvSpPr>
          <p:cNvPr id="1116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Salivary Glands</a:t>
            </a:r>
          </a:p>
          <a:p>
            <a:pPr lvl="1" eaLnBrk="1" hangingPunct="1"/>
            <a:r>
              <a:rPr lang="en-US" smtClean="0">
                <a:effectLst/>
              </a:rPr>
              <a:t>Mucoepidermoid CA</a:t>
            </a:r>
          </a:p>
          <a:p>
            <a:pPr lvl="1" eaLnBrk="1" hangingPunct="1"/>
            <a:r>
              <a:rPr lang="en-US" smtClean="0">
                <a:effectLst/>
              </a:rPr>
              <a:t>Adenoid cystic CA</a:t>
            </a:r>
          </a:p>
          <a:p>
            <a:pPr lvl="1" eaLnBrk="1" hangingPunct="1"/>
            <a:r>
              <a:rPr lang="en-US" smtClean="0">
                <a:effectLst/>
              </a:rPr>
              <a:t>Carcinoma ex-pleomorphic adenoma</a:t>
            </a:r>
          </a:p>
          <a:p>
            <a:pPr eaLnBrk="1" hangingPunct="1"/>
            <a:endParaRPr lang="en-US" smtClean="0">
              <a:effectLst/>
            </a:endParaRPr>
          </a:p>
          <a:p>
            <a:pPr eaLnBrk="1" hangingPunct="1"/>
            <a:r>
              <a:rPr lang="en-US" smtClean="0">
                <a:effectLst/>
              </a:rPr>
              <a:t>Management: surgery +/- radiotherapy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Mucoepidermoid CA</a:t>
            </a:r>
          </a:p>
        </p:txBody>
      </p:sp>
      <p:pic>
        <p:nvPicPr>
          <p:cNvPr id="112643" name="Picture 5" descr="100_037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10200" y="1447800"/>
            <a:ext cx="3021013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4" name="Picture 7" descr="P101018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33400" y="1981200"/>
            <a:ext cx="4572000" cy="3429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Adenoid Cystic CA</a:t>
            </a:r>
          </a:p>
        </p:txBody>
      </p:sp>
      <p:pic>
        <p:nvPicPr>
          <p:cNvPr id="113667" name="Picture 4" descr="personal pics 01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8625" y="1905000"/>
            <a:ext cx="6286500" cy="4191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PH" dirty="0" smtClean="0"/>
              <a:t>4</a:t>
            </a:r>
            <a:r>
              <a:rPr lang="en-PH" baseline="30000" dirty="0" smtClean="0"/>
              <a:t>th</a:t>
            </a:r>
            <a:r>
              <a:rPr lang="en-PH" dirty="0" smtClean="0"/>
              <a:t>, 5</a:t>
            </a:r>
            <a:r>
              <a:rPr lang="en-PH" baseline="30000" dirty="0" smtClean="0"/>
              <a:t>th</a:t>
            </a:r>
            <a:r>
              <a:rPr lang="en-PH" dirty="0" smtClean="0"/>
              <a:t>, 6</a:t>
            </a:r>
            <a:r>
              <a:rPr lang="en-PH" baseline="30000" dirty="0" smtClean="0"/>
              <a:t>th</a:t>
            </a:r>
            <a:r>
              <a:rPr lang="en-PH" dirty="0" smtClean="0"/>
              <a:t> </a:t>
            </a:r>
            <a:r>
              <a:rPr lang="en-PH" dirty="0" err="1" smtClean="0"/>
              <a:t>Branchial</a:t>
            </a:r>
            <a:r>
              <a:rPr lang="en-PH" dirty="0" smtClean="0"/>
              <a:t> arches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Cartilage</a:t>
            </a:r>
          </a:p>
          <a:p>
            <a:pPr lvl="2" eaLnBrk="1" hangingPunct="1">
              <a:defRPr/>
            </a:pPr>
            <a:r>
              <a:rPr lang="en-PH" dirty="0" smtClean="0"/>
              <a:t>Thyroid, </a:t>
            </a:r>
            <a:r>
              <a:rPr lang="en-PH" dirty="0" err="1" smtClean="0"/>
              <a:t>cricoid</a:t>
            </a:r>
            <a:r>
              <a:rPr lang="en-PH" dirty="0" smtClean="0"/>
              <a:t>, </a:t>
            </a:r>
            <a:r>
              <a:rPr lang="en-PH" dirty="0" err="1" smtClean="0"/>
              <a:t>arytenoid</a:t>
            </a:r>
            <a:r>
              <a:rPr lang="en-PH" dirty="0" smtClean="0"/>
              <a:t>, </a:t>
            </a:r>
            <a:r>
              <a:rPr lang="en-PH" dirty="0" err="1" smtClean="0"/>
              <a:t>corniculate</a:t>
            </a:r>
            <a:r>
              <a:rPr lang="en-PH" dirty="0" smtClean="0"/>
              <a:t>, cuneiform laryngeal cartilages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Carcinoma ex-pleomorphic 			adenoma</a:t>
            </a:r>
          </a:p>
        </p:txBody>
      </p:sp>
      <p:pic>
        <p:nvPicPr>
          <p:cNvPr id="114691" name="Picture 4" descr="Carcinoma ex pleomorphic adenoma (2)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70250" y="1905000"/>
            <a:ext cx="3143250" cy="4191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Malignant</a:t>
            </a:r>
          </a:p>
        </p:txBody>
      </p:sp>
      <p:sp>
        <p:nvSpPr>
          <p:cNvPr id="1157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Neck </a:t>
            </a:r>
          </a:p>
          <a:p>
            <a:pPr lvl="1" eaLnBrk="1" hangingPunct="1"/>
            <a:r>
              <a:rPr lang="en-US" smtClean="0">
                <a:effectLst/>
              </a:rPr>
              <a:t>Thyroid</a:t>
            </a:r>
          </a:p>
          <a:p>
            <a:pPr lvl="1" eaLnBrk="1" hangingPunct="1"/>
            <a:r>
              <a:rPr lang="en-US" smtClean="0">
                <a:effectLst/>
              </a:rPr>
              <a:t>Larynx</a:t>
            </a:r>
          </a:p>
          <a:p>
            <a:pPr lvl="1" eaLnBrk="1" hangingPunct="1"/>
            <a:r>
              <a:rPr lang="en-US" smtClean="0">
                <a:effectLst/>
              </a:rPr>
              <a:t>Lymphomas</a:t>
            </a:r>
          </a:p>
          <a:p>
            <a:pPr lvl="1" eaLnBrk="1" hangingPunct="1"/>
            <a:r>
              <a:rPr lang="en-US" smtClean="0">
                <a:effectLst/>
              </a:rPr>
              <a:t>Metastasis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Thyroid Malignancy</a:t>
            </a:r>
          </a:p>
        </p:txBody>
      </p:sp>
      <p:sp>
        <p:nvSpPr>
          <p:cNvPr id="11673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Age (&lt; 15 or &gt;45)</a:t>
            </a:r>
          </a:p>
          <a:p>
            <a:pPr eaLnBrk="1" hangingPunct="1"/>
            <a:r>
              <a:rPr lang="en-US" smtClean="0">
                <a:effectLst/>
              </a:rPr>
              <a:t>Male sex</a:t>
            </a:r>
          </a:p>
          <a:p>
            <a:pPr eaLnBrk="1" hangingPunct="1"/>
            <a:r>
              <a:rPr lang="en-US" smtClean="0">
                <a:effectLst/>
              </a:rPr>
              <a:t>Nodule &gt; 4 cm</a:t>
            </a:r>
          </a:p>
          <a:p>
            <a:pPr eaLnBrk="1" hangingPunct="1"/>
            <a:r>
              <a:rPr lang="en-US" smtClean="0">
                <a:effectLst/>
              </a:rPr>
              <a:t>Radiation exposure</a:t>
            </a:r>
          </a:p>
          <a:p>
            <a:pPr eaLnBrk="1" hangingPunct="1"/>
            <a:r>
              <a:rPr lang="en-US" smtClean="0">
                <a:effectLst/>
              </a:rPr>
              <a:t>History of diseases assoc w/ thyroid CA</a:t>
            </a:r>
          </a:p>
          <a:p>
            <a:pPr eaLnBrk="1" hangingPunct="1"/>
            <a:r>
              <a:rPr lang="en-US" smtClean="0">
                <a:effectLst/>
              </a:rPr>
              <a:t>Suspicious ultrasound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Thyroid Malignancy </a:t>
            </a:r>
          </a:p>
        </p:txBody>
      </p:sp>
      <p:sp>
        <p:nvSpPr>
          <p:cNvPr id="11776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Rapid growth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Hard nodule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Fixation to adjacent structures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Family history of thyroid CA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Vocal cord paralysis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Enlarged regional lymph nodes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Symptoms of invasion into adjacent structures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Papillary CA</a:t>
            </a:r>
          </a:p>
        </p:txBody>
      </p:sp>
      <p:sp>
        <p:nvSpPr>
          <p:cNvPr id="11878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Most common</a:t>
            </a:r>
          </a:p>
          <a:p>
            <a:pPr eaLnBrk="1" hangingPunct="1"/>
            <a:r>
              <a:rPr lang="en-US" smtClean="0">
                <a:effectLst/>
              </a:rPr>
              <a:t>75% of thyroid malignancies</a:t>
            </a:r>
          </a:p>
          <a:p>
            <a:pPr eaLnBrk="1" hangingPunct="1"/>
            <a:r>
              <a:rPr lang="en-US" smtClean="0">
                <a:effectLst/>
              </a:rPr>
              <a:t>3</a:t>
            </a:r>
            <a:r>
              <a:rPr lang="en-US" baseline="30000" smtClean="0">
                <a:effectLst/>
              </a:rPr>
              <a:t>rd</a:t>
            </a:r>
            <a:r>
              <a:rPr lang="en-US" smtClean="0">
                <a:effectLst/>
              </a:rPr>
              <a:t> – 4</a:t>
            </a:r>
            <a:r>
              <a:rPr lang="en-US" baseline="30000" smtClean="0">
                <a:effectLst/>
              </a:rPr>
              <a:t>th</a:t>
            </a:r>
            <a:r>
              <a:rPr lang="en-US" smtClean="0">
                <a:effectLst/>
              </a:rPr>
              <a:t> decade of life</a:t>
            </a:r>
          </a:p>
          <a:p>
            <a:pPr eaLnBrk="1" hangingPunct="1"/>
            <a:r>
              <a:rPr lang="en-US" smtClean="0">
                <a:effectLst/>
              </a:rPr>
              <a:t>Multi-focal</a:t>
            </a:r>
          </a:p>
          <a:p>
            <a:pPr eaLnBrk="1" hangingPunct="1"/>
            <a:r>
              <a:rPr lang="en-US" smtClean="0">
                <a:effectLst/>
              </a:rPr>
              <a:t>Regional metastasis</a:t>
            </a:r>
          </a:p>
          <a:p>
            <a:pPr eaLnBrk="1" hangingPunct="1"/>
            <a:r>
              <a:rPr lang="en-US" smtClean="0">
                <a:effectLst/>
              </a:rPr>
              <a:t>4x more common in women</a:t>
            </a:r>
          </a:p>
          <a:p>
            <a:pPr eaLnBrk="1" hangingPunct="1"/>
            <a:r>
              <a:rPr lang="en-US" smtClean="0">
                <a:effectLst/>
              </a:rPr>
              <a:t>Prognosis worse in men</a:t>
            </a:r>
          </a:p>
          <a:p>
            <a:pPr eaLnBrk="1" hangingPunct="1"/>
            <a:r>
              <a:rPr lang="en-US" smtClean="0">
                <a:effectLst/>
              </a:rPr>
              <a:t>Management: Thyroidectomy + RAI</a:t>
            </a:r>
          </a:p>
        </p:txBody>
      </p:sp>
      <p:pic>
        <p:nvPicPr>
          <p:cNvPr id="118788" name="Picture 4" descr="Picture(10)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8400" y="152400"/>
            <a:ext cx="25146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smtClean="0">
                <a:latin typeface="Arial" charset="0"/>
              </a:rPr>
              <a:t>Papillary CA</a:t>
            </a:r>
          </a:p>
        </p:txBody>
      </p:sp>
      <p:pic>
        <p:nvPicPr>
          <p:cNvPr id="119811" name="Picture 4" descr="101_017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2228850"/>
            <a:ext cx="4343400" cy="3257550"/>
          </a:xfrm>
        </p:spPr>
      </p:pic>
      <p:pic>
        <p:nvPicPr>
          <p:cNvPr id="119812" name="Picture 5" descr="101_018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2185988"/>
            <a:ext cx="3962400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Papillary CA</a:t>
            </a:r>
          </a:p>
        </p:txBody>
      </p:sp>
      <p:pic>
        <p:nvPicPr>
          <p:cNvPr id="120835" name="Picture 4" descr="101_018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2114550"/>
            <a:ext cx="4343400" cy="3257550"/>
          </a:xfrm>
        </p:spPr>
      </p:pic>
      <p:pic>
        <p:nvPicPr>
          <p:cNvPr id="120836" name="Picture 5" descr="101_019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2095500"/>
            <a:ext cx="38862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Follicular CA</a:t>
            </a:r>
          </a:p>
        </p:txBody>
      </p:sp>
      <p:sp>
        <p:nvSpPr>
          <p:cNvPr id="1218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2</a:t>
            </a:r>
            <a:r>
              <a:rPr lang="en-US" baseline="30000" smtClean="0">
                <a:effectLst/>
              </a:rPr>
              <a:t>nd</a:t>
            </a:r>
            <a:r>
              <a:rPr lang="en-US" smtClean="0">
                <a:effectLst/>
              </a:rPr>
              <a:t> most common thyroid malignancy</a:t>
            </a:r>
          </a:p>
          <a:p>
            <a:pPr eaLnBrk="1" hangingPunct="1"/>
            <a:r>
              <a:rPr lang="en-US" smtClean="0">
                <a:effectLst/>
              </a:rPr>
              <a:t>10-15% of thyroid cancers</a:t>
            </a:r>
          </a:p>
          <a:p>
            <a:pPr eaLnBrk="1" hangingPunct="1"/>
            <a:r>
              <a:rPr lang="en-US" smtClean="0">
                <a:effectLst/>
              </a:rPr>
              <a:t>5</a:t>
            </a:r>
            <a:r>
              <a:rPr lang="en-US" baseline="30000" smtClean="0">
                <a:effectLst/>
              </a:rPr>
              <a:t>th</a:t>
            </a:r>
            <a:r>
              <a:rPr lang="en-US" smtClean="0">
                <a:effectLst/>
              </a:rPr>
              <a:t> decade</a:t>
            </a:r>
          </a:p>
          <a:p>
            <a:pPr eaLnBrk="1" hangingPunct="1"/>
            <a:r>
              <a:rPr lang="en-US" smtClean="0">
                <a:effectLst/>
              </a:rPr>
              <a:t>unifocal</a:t>
            </a:r>
          </a:p>
          <a:p>
            <a:pPr eaLnBrk="1" hangingPunct="1"/>
            <a:r>
              <a:rPr lang="en-US" smtClean="0">
                <a:effectLst/>
              </a:rPr>
              <a:t>Hematogenous spread</a:t>
            </a:r>
          </a:p>
          <a:p>
            <a:pPr eaLnBrk="1" hangingPunct="1"/>
            <a:r>
              <a:rPr lang="en-US" smtClean="0">
                <a:effectLst/>
              </a:rPr>
              <a:t>Management: thyroidectomy + RAI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Follicular CA</a:t>
            </a:r>
          </a:p>
        </p:txBody>
      </p:sp>
      <p:pic>
        <p:nvPicPr>
          <p:cNvPr id="122883" name="Picture 4" descr="RIVERA, Leticia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16000" y="1752600"/>
            <a:ext cx="2794000" cy="4191000"/>
          </a:xfrm>
        </p:spPr>
      </p:pic>
      <p:pic>
        <p:nvPicPr>
          <p:cNvPr id="122884" name="Picture 5" descr="000_11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1981200"/>
            <a:ext cx="4724400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Medullary CA</a:t>
            </a:r>
          </a:p>
        </p:txBody>
      </p:sp>
      <p:sp>
        <p:nvSpPr>
          <p:cNvPr id="1239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5-10% of thyroid cancers</a:t>
            </a:r>
          </a:p>
          <a:p>
            <a:pPr eaLnBrk="1" hangingPunct="1"/>
            <a:r>
              <a:rPr lang="en-US" smtClean="0">
                <a:effectLst/>
              </a:rPr>
              <a:t>Parafollicular C cells</a:t>
            </a:r>
          </a:p>
          <a:p>
            <a:pPr eaLnBrk="1" hangingPunct="1"/>
            <a:r>
              <a:rPr lang="en-US" smtClean="0">
                <a:effectLst/>
              </a:rPr>
              <a:t>Sporadic or familial forms</a:t>
            </a:r>
          </a:p>
          <a:p>
            <a:pPr eaLnBrk="1" hangingPunct="1"/>
            <a:r>
              <a:rPr lang="en-US" smtClean="0">
                <a:effectLst/>
              </a:rPr>
              <a:t>RET proto-oncogene mutation</a:t>
            </a:r>
          </a:p>
          <a:p>
            <a:pPr eaLnBrk="1" hangingPunct="1"/>
            <a:r>
              <a:rPr lang="en-US" smtClean="0">
                <a:effectLst/>
              </a:rPr>
              <a:t>Screen family members</a:t>
            </a:r>
          </a:p>
          <a:p>
            <a:pPr eaLnBrk="1" hangingPunct="1"/>
            <a:r>
              <a:rPr lang="en-US" smtClean="0">
                <a:effectLst/>
              </a:rPr>
              <a:t>Multiple endocrine neoplasia</a:t>
            </a:r>
          </a:p>
          <a:p>
            <a:pPr eaLnBrk="1" hangingPunct="1"/>
            <a:r>
              <a:rPr lang="en-US" smtClean="0">
                <a:effectLst/>
              </a:rPr>
              <a:t>Frequent regional metastasis</a:t>
            </a:r>
          </a:p>
          <a:p>
            <a:pPr eaLnBrk="1" hangingPunct="1"/>
            <a:r>
              <a:rPr lang="en-US" smtClean="0">
                <a:effectLst/>
              </a:rPr>
              <a:t>Management: thyroidectomy, neck dissection, radiotherapy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PH" dirty="0" smtClean="0"/>
              <a:t>4</a:t>
            </a:r>
            <a:r>
              <a:rPr lang="en-PH" baseline="30000" dirty="0" smtClean="0"/>
              <a:t>th</a:t>
            </a:r>
            <a:r>
              <a:rPr lang="en-PH" dirty="0" smtClean="0"/>
              <a:t>, 5</a:t>
            </a:r>
            <a:r>
              <a:rPr lang="en-PH" baseline="30000" dirty="0" smtClean="0"/>
              <a:t>th</a:t>
            </a:r>
            <a:r>
              <a:rPr lang="en-PH" dirty="0" smtClean="0"/>
              <a:t>,6</a:t>
            </a:r>
            <a:r>
              <a:rPr lang="en-PH" baseline="30000" dirty="0" smtClean="0"/>
              <a:t>th</a:t>
            </a:r>
            <a:r>
              <a:rPr lang="en-PH" dirty="0" smtClean="0"/>
              <a:t> </a:t>
            </a:r>
            <a:r>
              <a:rPr lang="en-PH" dirty="0" err="1" smtClean="0"/>
              <a:t>Branchial</a:t>
            </a:r>
            <a:r>
              <a:rPr lang="en-PH" dirty="0" smtClean="0"/>
              <a:t> arches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Mesoderm </a:t>
            </a:r>
          </a:p>
          <a:p>
            <a:pPr lvl="2" eaLnBrk="1" hangingPunct="1">
              <a:defRPr/>
            </a:pPr>
            <a:r>
              <a:rPr lang="en-PH" dirty="0" smtClean="0"/>
              <a:t>Pharyngeal muscles (superior, middle &amp; inferior constrictor muscles and striated muscles of upper half of </a:t>
            </a:r>
            <a:r>
              <a:rPr lang="en-PH" dirty="0" err="1" smtClean="0"/>
              <a:t>esophagus</a:t>
            </a:r>
            <a:r>
              <a:rPr lang="en-PH" dirty="0" smtClean="0"/>
              <a:t>)</a:t>
            </a:r>
          </a:p>
          <a:p>
            <a:pPr lvl="2" eaLnBrk="1" hangingPunct="1">
              <a:defRPr/>
            </a:pPr>
            <a:r>
              <a:rPr lang="en-PH" dirty="0" smtClean="0"/>
              <a:t>Extrinsic and intrinsic muscles of the larynx</a:t>
            </a:r>
          </a:p>
          <a:p>
            <a:pPr lvl="2" eaLnBrk="1" hangingPunct="1">
              <a:defRPr/>
            </a:pPr>
            <a:endParaRPr lang="en-P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Anaplastic CA</a:t>
            </a:r>
          </a:p>
        </p:txBody>
      </p:sp>
      <p:sp>
        <p:nvSpPr>
          <p:cNvPr id="1249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10% of thyroid cancers</a:t>
            </a:r>
          </a:p>
          <a:p>
            <a:pPr eaLnBrk="1" hangingPunct="1"/>
            <a:r>
              <a:rPr lang="en-US" smtClean="0">
                <a:effectLst/>
              </a:rPr>
              <a:t>Women over 50 yrs</a:t>
            </a:r>
          </a:p>
          <a:p>
            <a:pPr eaLnBrk="1" hangingPunct="1"/>
            <a:r>
              <a:rPr lang="en-US" smtClean="0">
                <a:effectLst/>
              </a:rPr>
              <a:t>Pre-existing goiter</a:t>
            </a:r>
          </a:p>
          <a:p>
            <a:pPr eaLnBrk="1" hangingPunct="1"/>
            <a:r>
              <a:rPr lang="en-US" smtClean="0">
                <a:effectLst/>
              </a:rPr>
              <a:t>rapid growth</a:t>
            </a:r>
          </a:p>
          <a:p>
            <a:pPr eaLnBrk="1" hangingPunct="1"/>
            <a:r>
              <a:rPr lang="en-US" smtClean="0">
                <a:effectLst/>
              </a:rPr>
              <a:t>&gt; 50% metastasis at time of presentation</a:t>
            </a:r>
          </a:p>
          <a:p>
            <a:pPr eaLnBrk="1" hangingPunct="1"/>
            <a:r>
              <a:rPr lang="en-US" smtClean="0">
                <a:effectLst/>
              </a:rPr>
              <a:t>Median survival from diagnosis 3 - 7 mos</a:t>
            </a:r>
          </a:p>
          <a:p>
            <a:pPr eaLnBrk="1" hangingPunct="1"/>
            <a:r>
              <a:rPr lang="en-US" smtClean="0">
                <a:effectLst/>
              </a:rPr>
              <a:t>No effective therapy exists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Anaplastic CA</a:t>
            </a:r>
          </a:p>
        </p:txBody>
      </p:sp>
      <p:pic>
        <p:nvPicPr>
          <p:cNvPr id="125955" name="Picture 4" descr="100_192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95600" y="1676400"/>
            <a:ext cx="3567113" cy="4724400"/>
          </a:xfrm>
        </p:spPr>
      </p:pic>
      <p:sp>
        <p:nvSpPr>
          <p:cNvPr id="125956" name="Rectangle 5"/>
          <p:cNvSpPr>
            <a:spLocks noChangeArrowheads="1"/>
          </p:cNvSpPr>
          <p:nvPr/>
        </p:nvSpPr>
        <p:spPr bwMode="auto">
          <a:xfrm>
            <a:off x="3581400" y="3276600"/>
            <a:ext cx="9906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Insular CA</a:t>
            </a:r>
          </a:p>
        </p:txBody>
      </p:sp>
      <p:pic>
        <p:nvPicPr>
          <p:cNvPr id="126979" name="Picture 4" descr="Image(041)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48200" y="1962150"/>
            <a:ext cx="4156075" cy="3117850"/>
          </a:xfrm>
          <a:noFill/>
        </p:spPr>
      </p:pic>
      <p:pic>
        <p:nvPicPr>
          <p:cNvPr id="126980" name="Picture 6" descr="Image(039)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" y="1935163"/>
            <a:ext cx="4191000" cy="3144837"/>
          </a:xfrm>
          <a:noFill/>
        </p:spPr>
      </p:pic>
      <p:sp>
        <p:nvSpPr>
          <p:cNvPr id="126981" name="Rectangle 8"/>
          <p:cNvSpPr>
            <a:spLocks noChangeArrowheads="1"/>
          </p:cNvSpPr>
          <p:nvPr/>
        </p:nvSpPr>
        <p:spPr bwMode="auto">
          <a:xfrm>
            <a:off x="1524000" y="2133600"/>
            <a:ext cx="14478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Laryngeal CA</a:t>
            </a:r>
          </a:p>
        </p:txBody>
      </p:sp>
      <p:pic>
        <p:nvPicPr>
          <p:cNvPr id="128003" name="Picture 4" descr="000_25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1905000"/>
            <a:ext cx="2946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4" name="Rectangle 5"/>
          <p:cNvSpPr>
            <a:spLocks noChangeArrowheads="1"/>
          </p:cNvSpPr>
          <p:nvPr/>
        </p:nvSpPr>
        <p:spPr bwMode="auto">
          <a:xfrm>
            <a:off x="3657600" y="3200400"/>
            <a:ext cx="7620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Laryngeal CA</a:t>
            </a:r>
          </a:p>
        </p:txBody>
      </p:sp>
      <p:pic>
        <p:nvPicPr>
          <p:cNvPr id="129027" name="Picture 4" descr="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0" y="2008188"/>
            <a:ext cx="3505200" cy="3490912"/>
          </a:xfrm>
          <a:noFill/>
        </p:spPr>
      </p:pic>
      <p:pic>
        <p:nvPicPr>
          <p:cNvPr id="129028" name="Picture 5" descr="laryngeal c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1981200"/>
            <a:ext cx="4114800" cy="349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effectLst/>
                <a:latin typeface="Arial" charset="0"/>
              </a:rPr>
              <a:t>Laryngeal CA</a:t>
            </a:r>
          </a:p>
        </p:txBody>
      </p:sp>
      <p:pic>
        <p:nvPicPr>
          <p:cNvPr id="130051" name="Picture 4" descr="IMG_142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9812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0052" name="Picture 5" descr="IMG_14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19812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effectLst/>
                <a:latin typeface="Arial" charset="0"/>
              </a:rPr>
              <a:t>Laryngeal CA</a:t>
            </a:r>
          </a:p>
        </p:txBody>
      </p:sp>
      <p:pic>
        <p:nvPicPr>
          <p:cNvPr id="131075" name="Picture 4" descr="IMG_144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803400"/>
            <a:ext cx="3390900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1076" name="Picture 5" descr="IMG_144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2057400"/>
            <a:ext cx="449580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Lymphoma</a:t>
            </a:r>
          </a:p>
        </p:txBody>
      </p:sp>
      <p:pic>
        <p:nvPicPr>
          <p:cNvPr id="132099" name="Picture 4" descr="IMG_194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47875" y="1905000"/>
            <a:ext cx="5588000" cy="4191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49475"/>
            <a:ext cx="7772400" cy="1736725"/>
          </a:xfrm>
        </p:spPr>
        <p:txBody>
          <a:bodyPr/>
          <a:lstStyle/>
          <a:p>
            <a:pPr algn="ctr" eaLnBrk="1" hangingPunct="1"/>
            <a:r>
              <a:rPr lang="en-US" smtClean="0">
                <a:effectLst/>
                <a:latin typeface="Arial" charset="0"/>
              </a:rPr>
              <a:t>THANK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PH" dirty="0" smtClean="0"/>
              <a:t>Pharyngeal pouches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PH" dirty="0" smtClean="0"/>
              <a:t>Lateral </a:t>
            </a:r>
            <a:r>
              <a:rPr lang="en-PH" dirty="0" err="1" smtClean="0"/>
              <a:t>outpouching</a:t>
            </a:r>
            <a:r>
              <a:rPr lang="en-PH" dirty="0" smtClean="0"/>
              <a:t> of the of the foregut or primitive pharynx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PH" dirty="0" smtClean="0"/>
              <a:t>First pharyngeal pouch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 eaLnBrk="1" hangingPunct="1">
              <a:defRPr/>
            </a:pPr>
            <a:r>
              <a:rPr lang="en-PH" dirty="0" smtClean="0"/>
              <a:t>Epithelial lining of the middle ear</a:t>
            </a:r>
          </a:p>
          <a:p>
            <a:pPr lvl="2" eaLnBrk="1" hangingPunct="1">
              <a:defRPr/>
            </a:pPr>
            <a:r>
              <a:rPr lang="en-PH" dirty="0" smtClean="0"/>
              <a:t>Tympanic membrane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PH" dirty="0" smtClean="0"/>
              <a:t>Second pharyngeal pouch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 eaLnBrk="1" hangingPunct="1">
              <a:defRPr/>
            </a:pPr>
            <a:r>
              <a:rPr lang="en-PH" dirty="0" smtClean="0"/>
              <a:t>Epithelial lining of palatine tonsils</a:t>
            </a:r>
          </a:p>
          <a:p>
            <a:pPr lvl="2" eaLnBrk="1" hangingPunct="1">
              <a:defRPr/>
            </a:pPr>
            <a:endParaRPr lang="en-PH" dirty="0" smtClean="0"/>
          </a:p>
          <a:p>
            <a:pPr lvl="2" eaLnBrk="1" hangingPunct="1">
              <a:defRPr/>
            </a:pPr>
            <a:endParaRPr lang="en-PH" dirty="0" smtClean="0"/>
          </a:p>
          <a:p>
            <a:pPr lvl="2" eaLnBrk="1" hangingPunct="1">
              <a:defRPr/>
            </a:pPr>
            <a:endParaRPr lang="en-P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PH" dirty="0" smtClean="0"/>
              <a:t>Third pharyngeal pouch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superior portion</a:t>
            </a:r>
          </a:p>
          <a:p>
            <a:pPr lvl="2" eaLnBrk="1" hangingPunct="1">
              <a:defRPr/>
            </a:pPr>
            <a:r>
              <a:rPr lang="en-PH" dirty="0" smtClean="0"/>
              <a:t>Inferior parathyroid glands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PH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PH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Inferior portion</a:t>
            </a:r>
          </a:p>
          <a:p>
            <a:pPr lvl="2" eaLnBrk="1" hangingPunct="1">
              <a:defRPr/>
            </a:pPr>
            <a:r>
              <a:rPr lang="en-PH" dirty="0" smtClean="0"/>
              <a:t>thymus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PH" dirty="0" smtClean="0"/>
              <a:t>Fourth pharyngeal pouch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 eaLnBrk="1" hangingPunct="1">
              <a:defRPr/>
            </a:pPr>
            <a:r>
              <a:rPr lang="en-PH" dirty="0" smtClean="0"/>
              <a:t>Superior parathyroid glands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PH" dirty="0" smtClean="0"/>
              <a:t>5</a:t>
            </a:r>
            <a:r>
              <a:rPr lang="en-PH" baseline="30000" dirty="0" smtClean="0"/>
              <a:t>th</a:t>
            </a:r>
            <a:r>
              <a:rPr lang="en-PH" dirty="0" smtClean="0"/>
              <a:t>, 6</a:t>
            </a:r>
            <a:r>
              <a:rPr lang="en-PH" baseline="30000" dirty="0" smtClean="0"/>
              <a:t>th</a:t>
            </a:r>
            <a:r>
              <a:rPr lang="en-PH" dirty="0" smtClean="0"/>
              <a:t> pharyngeal pouch</a:t>
            </a:r>
            <a:br>
              <a:rPr lang="en-PH" dirty="0" smtClean="0"/>
            </a:br>
            <a:r>
              <a:rPr lang="en-PH" dirty="0" smtClean="0"/>
              <a:t>(</a:t>
            </a:r>
            <a:r>
              <a:rPr lang="en-PH" dirty="0" err="1" smtClean="0"/>
              <a:t>ultimobranchial</a:t>
            </a:r>
            <a:r>
              <a:rPr lang="en-PH" dirty="0" smtClean="0"/>
              <a:t> body)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 eaLnBrk="1" hangingPunct="1">
              <a:defRPr/>
            </a:pPr>
            <a:r>
              <a:rPr lang="en-PH" dirty="0" err="1" smtClean="0"/>
              <a:t>Parafollicular</a:t>
            </a:r>
            <a:r>
              <a:rPr lang="en-PH" dirty="0" smtClean="0"/>
              <a:t> cells ( C cells) that infiltrate </a:t>
            </a:r>
            <a:r>
              <a:rPr lang="en-PH" dirty="0" err="1" smtClean="0"/>
              <a:t>yjyroid</a:t>
            </a:r>
            <a:r>
              <a:rPr lang="en-PH" dirty="0" smtClean="0"/>
              <a:t> gland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PH" dirty="0" err="1" smtClean="0"/>
              <a:t>Innervation</a:t>
            </a:r>
            <a:endParaRPr lang="en-PH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Trigeminal nerve (CN V)</a:t>
            </a:r>
          </a:p>
          <a:p>
            <a:pPr lvl="2" eaLnBrk="1" hangingPunct="1">
              <a:defRPr/>
            </a:pPr>
            <a:r>
              <a:rPr lang="en-PH" dirty="0" smtClean="0"/>
              <a:t>1</a:t>
            </a:r>
            <a:r>
              <a:rPr lang="en-PH" baseline="30000" dirty="0" smtClean="0"/>
              <a:t>st</a:t>
            </a:r>
            <a:r>
              <a:rPr lang="en-PH" dirty="0" smtClean="0"/>
              <a:t> </a:t>
            </a:r>
            <a:r>
              <a:rPr lang="en-PH" dirty="0" err="1" smtClean="0"/>
              <a:t>branchial</a:t>
            </a:r>
            <a:r>
              <a:rPr lang="en-PH" dirty="0" smtClean="0"/>
              <a:t> arch</a:t>
            </a:r>
          </a:p>
          <a:p>
            <a:pPr lvl="2" eaLnBrk="1" hangingPunct="1">
              <a:defRPr/>
            </a:pPr>
            <a:r>
              <a:rPr lang="en-PH" dirty="0" smtClean="0"/>
              <a:t>Motor &amp; sensory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PH" dirty="0" smtClean="0"/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Facial nerve (CN VII)</a:t>
            </a:r>
          </a:p>
          <a:p>
            <a:pPr lvl="2" eaLnBrk="1" hangingPunct="1">
              <a:defRPr/>
            </a:pPr>
            <a:r>
              <a:rPr lang="en-PH" dirty="0" smtClean="0"/>
              <a:t>2</a:t>
            </a:r>
            <a:r>
              <a:rPr lang="en-PH" baseline="30000" dirty="0" smtClean="0"/>
              <a:t>nd</a:t>
            </a:r>
            <a:r>
              <a:rPr lang="en-PH" dirty="0" smtClean="0"/>
              <a:t> </a:t>
            </a:r>
            <a:r>
              <a:rPr lang="en-PH" dirty="0" err="1" smtClean="0"/>
              <a:t>branchial</a:t>
            </a:r>
            <a:r>
              <a:rPr lang="en-PH" dirty="0" smtClean="0"/>
              <a:t> arch</a:t>
            </a:r>
          </a:p>
          <a:p>
            <a:pPr lvl="2" eaLnBrk="1" hangingPunct="1">
              <a:defRPr/>
            </a:pPr>
            <a:r>
              <a:rPr lang="en-PH" dirty="0" smtClean="0"/>
              <a:t>Motor </a:t>
            </a:r>
            <a:r>
              <a:rPr lang="en-PH" dirty="0" err="1" smtClean="0"/>
              <a:t>innervation</a:t>
            </a:r>
            <a:r>
              <a:rPr lang="en-PH" dirty="0" smtClean="0"/>
              <a:t> to facial muscles and sensory part of external ear </a:t>
            </a:r>
            <a:r>
              <a:rPr lang="en-PH" dirty="0" err="1" smtClean="0"/>
              <a:t>meatus</a:t>
            </a:r>
            <a:r>
              <a:rPr lang="en-PH" dirty="0" smtClean="0"/>
              <a:t> </a:t>
            </a:r>
          </a:p>
          <a:p>
            <a:pPr lvl="2" eaLnBrk="1" hangingPunct="1">
              <a:buFont typeface="Wingdings" pitchFamily="2" charset="2"/>
              <a:buNone/>
              <a:defRPr/>
            </a:pPr>
            <a:endParaRPr lang="en-P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Objectives</a:t>
            </a:r>
          </a:p>
        </p:txBody>
      </p:sp>
      <p:sp>
        <p:nvSpPr>
          <p:cNvPr id="409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990600" y="1371600"/>
            <a:ext cx="8077200" cy="5029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At the end of the lecture, the student should be  able to discuss:</a:t>
            </a:r>
          </a:p>
          <a:p>
            <a:pPr eaLnBrk="1" hangingPunct="1">
              <a:buFont typeface="Wingdings" pitchFamily="2" charset="2"/>
              <a:buNone/>
            </a:pPr>
            <a:endParaRPr lang="en-US" sz="900" smtClean="0">
              <a:effectLst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1. The epidemiology of common head and neck 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     tumors.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2. The pathophysiology.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3. The most common tumors of the head and     neck.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4. The principles in the diagnosis and management of the most common tumors in the head and neck.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PH" dirty="0" err="1" smtClean="0"/>
              <a:t>Innervation</a:t>
            </a:r>
            <a:endParaRPr lang="en-PH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PH" dirty="0" err="1" smtClean="0"/>
              <a:t>Glossopharyngeal</a:t>
            </a:r>
            <a:r>
              <a:rPr lang="en-PH" dirty="0" smtClean="0"/>
              <a:t> Nerve (CN IX)</a:t>
            </a:r>
          </a:p>
          <a:p>
            <a:pPr lvl="2" eaLnBrk="1" hangingPunct="1">
              <a:defRPr/>
            </a:pPr>
            <a:r>
              <a:rPr lang="en-PH" dirty="0" smtClean="0"/>
              <a:t>Motor </a:t>
            </a:r>
            <a:r>
              <a:rPr lang="en-PH" dirty="0" err="1" smtClean="0"/>
              <a:t>innervation</a:t>
            </a:r>
            <a:r>
              <a:rPr lang="en-PH" dirty="0" smtClean="0"/>
              <a:t> to 3</a:t>
            </a:r>
            <a:r>
              <a:rPr lang="en-PH" baseline="30000" dirty="0" smtClean="0"/>
              <a:t>rd</a:t>
            </a:r>
            <a:r>
              <a:rPr lang="en-PH" dirty="0" smtClean="0"/>
              <a:t> </a:t>
            </a:r>
            <a:r>
              <a:rPr lang="en-PH" dirty="0" err="1" smtClean="0"/>
              <a:t>branchial</a:t>
            </a:r>
            <a:r>
              <a:rPr lang="en-PH" dirty="0" smtClean="0"/>
              <a:t> arch muscles. </a:t>
            </a:r>
          </a:p>
          <a:p>
            <a:pPr lvl="2" eaLnBrk="1" hangingPunct="1">
              <a:defRPr/>
            </a:pPr>
            <a:r>
              <a:rPr lang="en-PH" dirty="0" smtClean="0"/>
              <a:t>Sensory </a:t>
            </a:r>
            <a:r>
              <a:rPr lang="en-PH" dirty="0" err="1" smtClean="0"/>
              <a:t>innervation</a:t>
            </a:r>
            <a:r>
              <a:rPr lang="en-PH" dirty="0" smtClean="0"/>
              <a:t> to parts of pharynx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PH" dirty="0" err="1" smtClean="0"/>
              <a:t>Vagus</a:t>
            </a:r>
            <a:r>
              <a:rPr lang="en-PH" dirty="0" smtClean="0"/>
              <a:t> nerve (CN X) </a:t>
            </a:r>
          </a:p>
          <a:p>
            <a:pPr lvl="2" eaLnBrk="1" hangingPunct="1">
              <a:defRPr/>
            </a:pPr>
            <a:r>
              <a:rPr lang="en-PH" dirty="0" smtClean="0"/>
              <a:t>(Pharyngeal branch) – pharyngeal constrictors</a:t>
            </a:r>
          </a:p>
          <a:p>
            <a:pPr lvl="2" eaLnBrk="1" hangingPunct="1">
              <a:defRPr/>
            </a:pPr>
            <a:r>
              <a:rPr lang="en-PH" dirty="0" smtClean="0"/>
              <a:t>(recurrent laryngeal branch) – transitional parts of pharynx &amp; </a:t>
            </a:r>
            <a:r>
              <a:rPr lang="en-PH" dirty="0" err="1" smtClean="0"/>
              <a:t>esophagus</a:t>
            </a:r>
            <a:endParaRPr lang="en-PH" dirty="0" smtClean="0"/>
          </a:p>
          <a:p>
            <a:pPr lvl="2" eaLnBrk="1" hangingPunct="1">
              <a:defRPr/>
            </a:pPr>
            <a:r>
              <a:rPr lang="en-PH" dirty="0" smtClean="0"/>
              <a:t>(superior &amp; recurrent branches) – motor &amp; sensory to larynx</a:t>
            </a:r>
          </a:p>
          <a:p>
            <a:pPr lvl="2" eaLnBrk="1" hangingPunct="1">
              <a:defRPr/>
            </a:pPr>
            <a:endParaRPr lang="en-P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PH" dirty="0" err="1" smtClean="0"/>
              <a:t>Innervation</a:t>
            </a:r>
            <a:endParaRPr lang="en-PH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Spinal accessory nerve (CN XI)</a:t>
            </a:r>
          </a:p>
          <a:p>
            <a:pPr lvl="2" eaLnBrk="1" hangingPunct="1">
              <a:defRPr/>
            </a:pPr>
            <a:r>
              <a:rPr lang="en-PH" dirty="0" smtClean="0"/>
              <a:t>Cranial part of CN XI contributes motor </a:t>
            </a:r>
            <a:r>
              <a:rPr lang="en-PH" dirty="0" err="1" smtClean="0"/>
              <a:t>innervation</a:t>
            </a:r>
            <a:r>
              <a:rPr lang="en-PH" dirty="0" smtClean="0"/>
              <a:t> to muscles derived from 3</a:t>
            </a:r>
            <a:r>
              <a:rPr lang="en-PH" baseline="30000" dirty="0" smtClean="0"/>
              <a:t>rd</a:t>
            </a:r>
            <a:r>
              <a:rPr lang="en-PH" dirty="0" smtClean="0"/>
              <a:t> – 6</a:t>
            </a:r>
            <a:r>
              <a:rPr lang="en-PH" baseline="30000" dirty="0" smtClean="0"/>
              <a:t>th</a:t>
            </a:r>
            <a:r>
              <a:rPr lang="en-PH" dirty="0" smtClean="0"/>
              <a:t> </a:t>
            </a:r>
            <a:r>
              <a:rPr lang="en-PH" dirty="0" err="1" smtClean="0"/>
              <a:t>branchial</a:t>
            </a:r>
            <a:r>
              <a:rPr lang="en-PH" dirty="0" smtClean="0"/>
              <a:t> arches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Triangles of the Neck</a:t>
            </a:r>
          </a:p>
        </p:txBody>
      </p:sp>
      <p:pic>
        <p:nvPicPr>
          <p:cNvPr id="24579" name="Picture 4" descr="neck muscles anterio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1676400"/>
            <a:ext cx="4572000" cy="390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Rectangle 5"/>
          <p:cNvSpPr>
            <a:spLocks noChangeArrowheads="1"/>
          </p:cNvSpPr>
          <p:nvPr/>
        </p:nvSpPr>
        <p:spPr bwMode="auto">
          <a:xfrm>
            <a:off x="609600" y="1752600"/>
            <a:ext cx="3657600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sz="2400" u="sng"/>
              <a:t>Anterior Group</a:t>
            </a:r>
          </a:p>
          <a:p>
            <a:pPr marL="342900" indent="-342900"/>
            <a:endParaRPr lang="en-US" sz="2400"/>
          </a:p>
          <a:p>
            <a:pPr marL="342900" indent="-342900">
              <a:buFontTx/>
              <a:buAutoNum type="arabicPeriod"/>
            </a:pPr>
            <a:r>
              <a:rPr lang="en-US" sz="2200"/>
              <a:t>Submandibular/Digastric</a:t>
            </a:r>
          </a:p>
          <a:p>
            <a:pPr marL="342900" indent="-342900"/>
            <a:endParaRPr lang="en-US" sz="2200"/>
          </a:p>
          <a:p>
            <a:pPr marL="342900" indent="-342900"/>
            <a:r>
              <a:rPr lang="en-US" sz="2200"/>
              <a:t>2. Submental/Suprahyoid</a:t>
            </a:r>
          </a:p>
          <a:p>
            <a:pPr marL="342900" indent="-342900"/>
            <a:endParaRPr lang="en-US" sz="2200"/>
          </a:p>
          <a:p>
            <a:pPr marL="342900" indent="-342900"/>
            <a:r>
              <a:rPr lang="en-US" sz="2200"/>
              <a:t>3. Muscular</a:t>
            </a:r>
          </a:p>
          <a:p>
            <a:pPr marL="342900" indent="-342900"/>
            <a:endParaRPr lang="en-US" sz="2200"/>
          </a:p>
          <a:p>
            <a:pPr marL="342900" indent="-342900"/>
            <a:r>
              <a:rPr lang="en-US" sz="2200"/>
              <a:t>4. Carotid</a:t>
            </a:r>
          </a:p>
          <a:p>
            <a:pPr marL="342900" indent="-342900"/>
            <a:endParaRPr lang="en-US" sz="2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Triangles of the Neck</a:t>
            </a:r>
          </a:p>
        </p:txBody>
      </p:sp>
      <p:pic>
        <p:nvPicPr>
          <p:cNvPr id="25603" name="Picture 4" descr="neck muscl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2188" y="1641475"/>
            <a:ext cx="5307012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4" name="Rectangle 5"/>
          <p:cNvSpPr>
            <a:spLocks noChangeArrowheads="1"/>
          </p:cNvSpPr>
          <p:nvPr/>
        </p:nvSpPr>
        <p:spPr bwMode="auto">
          <a:xfrm>
            <a:off x="381000" y="1752600"/>
            <a:ext cx="3657600" cy="310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endParaRPr lang="en-US" sz="2200"/>
          </a:p>
          <a:p>
            <a:pPr marL="342900" indent="-342900"/>
            <a:r>
              <a:rPr lang="en-US" sz="2200" u="sng"/>
              <a:t>Posterior Group</a:t>
            </a:r>
          </a:p>
          <a:p>
            <a:pPr marL="342900" indent="-342900"/>
            <a:endParaRPr lang="en-US" sz="2200"/>
          </a:p>
          <a:p>
            <a:pPr marL="342900" indent="-342900">
              <a:buFontTx/>
              <a:buAutoNum type="arabicPeriod"/>
            </a:pPr>
            <a:r>
              <a:rPr lang="en-US" sz="2200"/>
              <a:t>Occipital</a:t>
            </a:r>
          </a:p>
          <a:p>
            <a:pPr marL="342900" indent="-342900"/>
            <a:endParaRPr lang="en-US" sz="2200"/>
          </a:p>
          <a:p>
            <a:pPr marL="342900" indent="-342900"/>
            <a:r>
              <a:rPr lang="en-US" sz="2200"/>
              <a:t>2. Subclavian/</a:t>
            </a:r>
          </a:p>
          <a:p>
            <a:pPr marL="342900" indent="-342900"/>
            <a:r>
              <a:rPr lang="en-US" sz="2200"/>
              <a:t>	Supraclavicular</a:t>
            </a:r>
          </a:p>
          <a:p>
            <a:pPr marL="342900" indent="-342900"/>
            <a:endParaRPr lang="en-US" sz="2200"/>
          </a:p>
          <a:p>
            <a:pPr marL="342900" indent="-342900"/>
            <a:endParaRPr lang="en-US" sz="2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Lymphatics of the Head &amp; Neck</a:t>
            </a:r>
          </a:p>
        </p:txBody>
      </p:sp>
      <p:sp>
        <p:nvSpPr>
          <p:cNvPr id="266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066800" y="1981200"/>
            <a:ext cx="6172200" cy="47244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400" b="1" u="sng" smtClean="0">
                <a:effectLst/>
              </a:rPr>
              <a:t>Lymph node groups of the head</a:t>
            </a:r>
          </a:p>
          <a:p>
            <a:pPr eaLnBrk="1" hangingPunct="1"/>
            <a:r>
              <a:rPr lang="en-US" sz="2400" smtClean="0">
                <a:effectLst/>
              </a:rPr>
              <a:t>Occipital</a:t>
            </a:r>
          </a:p>
          <a:p>
            <a:pPr eaLnBrk="1" hangingPunct="1"/>
            <a:r>
              <a:rPr lang="en-US" sz="2400" smtClean="0">
                <a:effectLst/>
              </a:rPr>
              <a:t>Post-auricular</a:t>
            </a:r>
          </a:p>
          <a:p>
            <a:pPr eaLnBrk="1" hangingPunct="1"/>
            <a:r>
              <a:rPr lang="en-US" sz="2400" smtClean="0">
                <a:effectLst/>
              </a:rPr>
              <a:t>Pre-auricular</a:t>
            </a:r>
          </a:p>
          <a:p>
            <a:pPr eaLnBrk="1" hangingPunct="1"/>
            <a:r>
              <a:rPr lang="en-US" sz="2400" smtClean="0">
                <a:effectLst/>
              </a:rPr>
              <a:t>Parotid</a:t>
            </a:r>
          </a:p>
          <a:p>
            <a:pPr eaLnBrk="1" hangingPunct="1"/>
            <a:r>
              <a:rPr lang="en-US" sz="2400" smtClean="0">
                <a:effectLst/>
              </a:rPr>
              <a:t>Facial </a:t>
            </a:r>
          </a:p>
          <a:p>
            <a:pPr eaLnBrk="1" hangingPunct="1"/>
            <a:r>
              <a:rPr lang="en-US" sz="2400" smtClean="0">
                <a:effectLst/>
              </a:rPr>
              <a:t>Deep facial</a:t>
            </a:r>
          </a:p>
          <a:p>
            <a:pPr eaLnBrk="1" hangingPunct="1"/>
            <a:r>
              <a:rPr lang="en-US" sz="2400" smtClean="0">
                <a:effectLst/>
              </a:rPr>
              <a:t>Lingual</a:t>
            </a:r>
          </a:p>
          <a:p>
            <a:pPr eaLnBrk="1" hangingPunct="1"/>
            <a:endParaRPr lang="en-US" sz="2400" smtClean="0">
              <a:effectLst/>
            </a:endParaRPr>
          </a:p>
        </p:txBody>
      </p:sp>
      <p:pic>
        <p:nvPicPr>
          <p:cNvPr id="26628" name="Picture 4" descr="100_0013"/>
          <p:cNvPicPr>
            <a:picLocks noChangeAspect="1" noChangeArrowheads="1"/>
          </p:cNvPicPr>
          <p:nvPr/>
        </p:nvPicPr>
        <p:blipFill>
          <a:blip r:embed="rId2"/>
          <a:srcRect l="15753" r="5650"/>
          <a:stretch>
            <a:fillRect/>
          </a:stretch>
        </p:blipFill>
        <p:spPr bwMode="auto">
          <a:xfrm>
            <a:off x="4267200" y="2673350"/>
            <a:ext cx="4114800" cy="395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4"/>
          <p:cNvSpPr>
            <a:spLocks noGrp="1" noRot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Lymphatics of the Head &amp; Neck</a:t>
            </a:r>
          </a:p>
        </p:txBody>
      </p:sp>
      <p:pic>
        <p:nvPicPr>
          <p:cNvPr id="27651" name="Picture 5" descr="oral and pharyngeal lymph vessels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114800" y="1993900"/>
            <a:ext cx="4876800" cy="4178300"/>
          </a:xfrm>
        </p:spPr>
      </p:pic>
      <p:sp>
        <p:nvSpPr>
          <p:cNvPr id="27652" name="Rectangle 6"/>
          <p:cNvSpPr>
            <a:spLocks noChangeArrowheads="1"/>
          </p:cNvSpPr>
          <p:nvPr/>
        </p:nvSpPr>
        <p:spPr bwMode="auto">
          <a:xfrm>
            <a:off x="152400" y="1828800"/>
            <a:ext cx="5791200" cy="481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sz="2400" b="1" u="sng" smtClean="0"/>
              <a:t>Lymphatics of the neck</a:t>
            </a:r>
          </a:p>
          <a:p>
            <a:pPr>
              <a:buFont typeface="Wingdings" pitchFamily="2" charset="2"/>
              <a:buChar char="§"/>
            </a:pPr>
            <a:endParaRPr lang="en-US" sz="2200" b="1" u="sng" smtClean="0"/>
          </a:p>
          <a:p>
            <a:pPr>
              <a:buFont typeface="Wingdings" pitchFamily="2" charset="2"/>
              <a:buChar char="§"/>
            </a:pPr>
            <a:r>
              <a:rPr lang="en-US" sz="2200" smtClean="0"/>
              <a:t> Superficial cervical</a:t>
            </a:r>
          </a:p>
          <a:p>
            <a:pPr>
              <a:buFont typeface="Wingdings" pitchFamily="2" charset="2"/>
              <a:buChar char="§"/>
            </a:pPr>
            <a:endParaRPr lang="en-US" sz="2200" smtClean="0"/>
          </a:p>
          <a:p>
            <a:pPr>
              <a:buFont typeface="Wingdings" pitchFamily="2" charset="2"/>
              <a:buChar char="§"/>
            </a:pPr>
            <a:r>
              <a:rPr lang="en-US" sz="2200" smtClean="0"/>
              <a:t> Anterior cervical </a:t>
            </a:r>
          </a:p>
          <a:p>
            <a:pPr>
              <a:buFont typeface="Wingdings" pitchFamily="2" charset="2"/>
              <a:buNone/>
            </a:pPr>
            <a:endParaRPr lang="en-US" sz="2200" smtClean="0"/>
          </a:p>
          <a:p>
            <a:pPr>
              <a:buFont typeface="Wingdings" pitchFamily="2" charset="2"/>
              <a:buChar char="§"/>
            </a:pPr>
            <a:r>
              <a:rPr lang="en-US" sz="2200" smtClean="0"/>
              <a:t> Sub-maxillary</a:t>
            </a:r>
          </a:p>
          <a:p>
            <a:pPr>
              <a:buFont typeface="Wingdings" pitchFamily="2" charset="2"/>
              <a:buNone/>
            </a:pPr>
            <a:endParaRPr lang="en-US" sz="2200" smtClean="0"/>
          </a:p>
          <a:p>
            <a:pPr>
              <a:buFont typeface="Wingdings" pitchFamily="2" charset="2"/>
              <a:buChar char="§"/>
            </a:pPr>
            <a:r>
              <a:rPr lang="en-US" sz="2200" smtClean="0"/>
              <a:t>Deep cervical</a:t>
            </a:r>
          </a:p>
          <a:p>
            <a:r>
              <a:rPr lang="en-US" sz="2200" smtClean="0"/>
              <a:t>   - retropharyngeal</a:t>
            </a:r>
          </a:p>
          <a:p>
            <a:r>
              <a:rPr lang="en-US" sz="2200" smtClean="0"/>
              <a:t>   - jugular </a:t>
            </a:r>
          </a:p>
          <a:p>
            <a:r>
              <a:rPr lang="en-US" sz="2200" smtClean="0"/>
              <a:t>     (superior, middle, inferior)</a:t>
            </a:r>
          </a:p>
          <a:p>
            <a:r>
              <a:rPr lang="en-US" sz="2200" smtClean="0"/>
              <a:t>   - XI cranial spinal accessory</a:t>
            </a:r>
          </a:p>
          <a:p>
            <a:r>
              <a:rPr lang="en-US" sz="2200" smtClean="0"/>
              <a:t>   - transverse cervical</a:t>
            </a:r>
            <a:endParaRPr 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3600" smtClean="0">
                <a:latin typeface="Arial" charset="0"/>
              </a:rPr>
              <a:t>Lymphatics of the Head &amp; Neck</a:t>
            </a:r>
          </a:p>
        </p:txBody>
      </p:sp>
      <p:pic>
        <p:nvPicPr>
          <p:cNvPr id="28675" name="Picture 4" descr="100_001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 l="995" t="1492" r="7463" b="4477"/>
          <a:stretch>
            <a:fillRect/>
          </a:stretch>
        </p:blipFill>
        <p:spPr>
          <a:xfrm>
            <a:off x="5105400" y="1600200"/>
            <a:ext cx="3505200" cy="4800600"/>
          </a:xfrm>
        </p:spPr>
      </p:pic>
      <p:sp>
        <p:nvSpPr>
          <p:cNvPr id="28676" name="Rectangle 6"/>
          <p:cNvSpPr>
            <a:spLocks noChangeArrowheads="1"/>
          </p:cNvSpPr>
          <p:nvPr/>
        </p:nvSpPr>
        <p:spPr bwMode="auto">
          <a:xfrm>
            <a:off x="304800" y="1676400"/>
            <a:ext cx="4572000" cy="478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u="sng" dirty="0"/>
              <a:t>Superficial Nodes</a:t>
            </a:r>
          </a:p>
          <a:p>
            <a:endParaRPr lang="en-US" sz="2200" u="sng" dirty="0"/>
          </a:p>
          <a:p>
            <a:r>
              <a:rPr lang="en-US" sz="2200" i="1" u="sng" dirty="0"/>
              <a:t>Occipital</a:t>
            </a:r>
            <a:r>
              <a:rPr lang="en-US" sz="2200" u="sng" dirty="0"/>
              <a:t> </a:t>
            </a:r>
            <a:r>
              <a:rPr lang="en-US" sz="2200" dirty="0"/>
              <a:t>– scalp over occipital area</a:t>
            </a:r>
          </a:p>
          <a:p>
            <a:endParaRPr lang="en-US" sz="2200" dirty="0"/>
          </a:p>
          <a:p>
            <a:r>
              <a:rPr lang="en-US" sz="2200" i="1" u="sng" dirty="0" err="1"/>
              <a:t>Postauricular</a:t>
            </a:r>
            <a:r>
              <a:rPr lang="en-US" sz="2200" dirty="0"/>
              <a:t> – mastoid region, posterior aspect of </a:t>
            </a:r>
            <a:r>
              <a:rPr lang="en-US" sz="2200" dirty="0" err="1"/>
              <a:t>pinna</a:t>
            </a:r>
            <a:r>
              <a:rPr lang="en-US" sz="2200" dirty="0"/>
              <a:t>, external auditory canal</a:t>
            </a:r>
          </a:p>
          <a:p>
            <a:endParaRPr lang="en-US" sz="2200" dirty="0"/>
          </a:p>
          <a:p>
            <a:r>
              <a:rPr lang="en-US" sz="2200" i="1" u="sng" dirty="0"/>
              <a:t>Parotid</a:t>
            </a:r>
            <a:r>
              <a:rPr lang="en-US" sz="2200" dirty="0"/>
              <a:t> – root of the nose , eyelids, </a:t>
            </a:r>
            <a:r>
              <a:rPr lang="en-US" sz="2200" dirty="0" err="1"/>
              <a:t>frontotemporal</a:t>
            </a:r>
            <a:r>
              <a:rPr lang="en-US" sz="2200" dirty="0"/>
              <a:t> skin, external auditory canal, tympanic cavity</a:t>
            </a:r>
          </a:p>
          <a:p>
            <a:endParaRPr lang="en-US" sz="2200" dirty="0"/>
          </a:p>
          <a:p>
            <a:r>
              <a:rPr lang="en-US" sz="2200" i="1" u="sng" dirty="0"/>
              <a:t>Facial</a:t>
            </a:r>
            <a:r>
              <a:rPr lang="en-US" sz="2200" dirty="0"/>
              <a:t> – eyelids, cheeks, conjunctiva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81000" y="1600200"/>
            <a:ext cx="4114800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200" b="1" u="sng" smtClean="0">
                <a:effectLst/>
              </a:rPr>
              <a:t>Deep Nodes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200" b="1" u="sng" smtClean="0">
              <a:effectLst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200" i="1" u="sng" smtClean="0">
                <a:effectLst/>
              </a:rPr>
              <a:t>Retropharyngeal </a:t>
            </a:r>
            <a:r>
              <a:rPr lang="en-US" sz="2200" smtClean="0">
                <a:effectLst/>
              </a:rPr>
              <a:t>– posterior nasal cavity, eustachian tube,hypopharyngeal and oropharyngeal walls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sz="2200" smtClean="0">
              <a:effectLst/>
            </a:endParaRP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sz="2200" i="1" u="sng" smtClean="0">
                <a:effectLst/>
              </a:rPr>
              <a:t>Submandibular</a:t>
            </a:r>
            <a:r>
              <a:rPr lang="en-US" sz="2200" smtClean="0">
                <a:effectLst/>
              </a:rPr>
              <a:t> – sides and vestibular aspect of the nose, upper lip, lateral part of the lower lip, gums, anterior aspect of the tongue, lateral floor of the mouth</a:t>
            </a:r>
          </a:p>
          <a:p>
            <a:pPr eaLnBrk="1" hangingPunct="1">
              <a:lnSpc>
                <a:spcPct val="90000"/>
              </a:lnSpc>
            </a:pPr>
            <a:endParaRPr lang="en-US" sz="2200" smtClean="0">
              <a:effectLst/>
            </a:endParaRPr>
          </a:p>
        </p:txBody>
      </p:sp>
      <p:sp>
        <p:nvSpPr>
          <p:cNvPr id="29699" name="Rectangle 4"/>
          <p:cNvSpPr>
            <a:spLocks noGrp="1" noRot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Lymphatics of the Head &amp; Neck</a:t>
            </a:r>
          </a:p>
        </p:txBody>
      </p:sp>
      <p:pic>
        <p:nvPicPr>
          <p:cNvPr id="29700" name="Picture 5" descr="100_0015"/>
          <p:cNvPicPr>
            <a:picLocks noChangeAspect="1" noChangeArrowheads="1"/>
          </p:cNvPicPr>
          <p:nvPr/>
        </p:nvPicPr>
        <p:blipFill>
          <a:blip r:embed="rId2"/>
          <a:srcRect l="5583" t="5000" r="3218" b="1666"/>
          <a:stretch>
            <a:fillRect/>
          </a:stretch>
        </p:blipFill>
        <p:spPr bwMode="auto">
          <a:xfrm>
            <a:off x="4953000" y="1905000"/>
            <a:ext cx="3657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Lymphatics of the Head &amp; Neck</a:t>
            </a:r>
          </a:p>
        </p:txBody>
      </p:sp>
      <p:sp>
        <p:nvSpPr>
          <p:cNvPr id="3072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838200" y="1905000"/>
            <a:ext cx="6705600" cy="4191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200" b="1" u="sng" smtClean="0">
                <a:effectLst/>
              </a:rPr>
              <a:t>Deep Nodes</a:t>
            </a:r>
          </a:p>
          <a:p>
            <a:pPr eaLnBrk="1" hangingPunct="1">
              <a:buFont typeface="Wingdings" pitchFamily="2" charset="2"/>
              <a:buNone/>
            </a:pPr>
            <a:endParaRPr lang="en-US" sz="2200" smtClean="0">
              <a:effectLst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200" i="1" u="sng" smtClean="0">
                <a:effectLst/>
              </a:rPr>
              <a:t>Superior deep jugular</a:t>
            </a:r>
            <a:r>
              <a:rPr lang="en-US" sz="2200" smtClean="0">
                <a:effectLst/>
              </a:rPr>
              <a:t> – soft palate, palatine tonsils and pillars, posterior oral tongue mass and tongue base, pyriform sinus and supraglottic area</a:t>
            </a:r>
          </a:p>
          <a:p>
            <a:pPr eaLnBrk="1" hangingPunct="1">
              <a:buFont typeface="Wingdings" pitchFamily="2" charset="2"/>
              <a:buNone/>
            </a:pPr>
            <a:endParaRPr lang="en-US" sz="2200" smtClean="0">
              <a:effectLst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200" i="1" u="sng" smtClean="0">
                <a:effectLst/>
              </a:rPr>
              <a:t>Middle deep jugular</a:t>
            </a:r>
            <a:r>
              <a:rPr lang="en-US" sz="2200" smtClean="0">
                <a:effectLst/>
              </a:rPr>
              <a:t> – supraglottic larynx, lower pyriform sinus, post-cricoid area</a:t>
            </a:r>
          </a:p>
          <a:p>
            <a:pPr eaLnBrk="1" hangingPunct="1">
              <a:buFont typeface="Wingdings" pitchFamily="2" charset="2"/>
              <a:buNone/>
            </a:pPr>
            <a:endParaRPr lang="en-US" sz="2200" smtClean="0">
              <a:effectLst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en-US" sz="2200" i="1" u="sng" smtClean="0">
                <a:effectLst/>
              </a:rPr>
              <a:t>Inferior deep jugular</a:t>
            </a:r>
            <a:r>
              <a:rPr lang="en-US" sz="2200" smtClean="0">
                <a:effectLst/>
              </a:rPr>
              <a:t> – supraclavicular nodes, back of scalp and neck, superficial pectoral region</a:t>
            </a:r>
          </a:p>
          <a:p>
            <a:pPr eaLnBrk="1" hangingPunct="1"/>
            <a:endParaRPr lang="en-US" sz="22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Rot="1"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en-US" sz="3600" b="1">
                <a:solidFill>
                  <a:schemeClr val="tx2"/>
                </a:solidFill>
              </a:rPr>
              <a:t>Lymphatics of the Head &amp; Neck</a:t>
            </a:r>
          </a:p>
        </p:txBody>
      </p:sp>
      <p:sp>
        <p:nvSpPr>
          <p:cNvPr id="31747" name="Rectangle 5"/>
          <p:cNvSpPr>
            <a:spLocks noRot="1" noChangeArrowheads="1"/>
          </p:cNvSpPr>
          <p:nvPr/>
        </p:nvSpPr>
        <p:spPr bwMode="auto">
          <a:xfrm>
            <a:off x="838200" y="1905000"/>
            <a:ext cx="67056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200" b="1" u="sng"/>
              <a:t>Deep Nodes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en-US" sz="2200"/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200" i="1" u="sng"/>
              <a:t>Middle deep jugular</a:t>
            </a:r>
            <a:r>
              <a:rPr lang="en-US" sz="2200"/>
              <a:t> – supraglottic larynx, lower pyriform sinus, post-cricoid area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endParaRPr lang="en-US" sz="2200"/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en-US" sz="2200" i="1" u="sng"/>
              <a:t>Inferior deep jugular</a:t>
            </a:r>
            <a:r>
              <a:rPr lang="en-US" sz="2200"/>
              <a:t> – supraclavicular nodes, back of scalp and neck, superficial pectoral region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endParaRPr lang="en-US" sz="2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PH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EMBRYOLOGY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	DEVELOPMEMT OF HEAD AND NECK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Levels of Lymph Nodes</a:t>
            </a:r>
          </a:p>
        </p:txBody>
      </p:sp>
      <p:pic>
        <p:nvPicPr>
          <p:cNvPr id="32771" name="Picture 4" descr="100_001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 l="5173" t="5287" r="8621"/>
          <a:stretch>
            <a:fillRect/>
          </a:stretch>
        </p:blipFill>
        <p:spPr>
          <a:xfrm>
            <a:off x="4876800" y="1905000"/>
            <a:ext cx="4114800" cy="4038600"/>
          </a:xfrm>
        </p:spPr>
      </p:pic>
      <p:sp>
        <p:nvSpPr>
          <p:cNvPr id="32772" name="Rectangle 5"/>
          <p:cNvSpPr>
            <a:spLocks noChangeArrowheads="1"/>
          </p:cNvSpPr>
          <p:nvPr/>
        </p:nvSpPr>
        <p:spPr bwMode="auto">
          <a:xfrm>
            <a:off x="304800" y="1600200"/>
            <a:ext cx="4419600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Level I – area of  submandibular/ 	submental triangles</a:t>
            </a:r>
          </a:p>
          <a:p>
            <a:endParaRPr lang="en-US" sz="2000"/>
          </a:p>
          <a:p>
            <a:r>
              <a:rPr lang="en-US" sz="2000"/>
              <a:t>Level II – skullbase to 	bifurcation of 	carotid 	artery, chain of 	nodes along upper 1/3 </a:t>
            </a:r>
          </a:p>
          <a:p>
            <a:endParaRPr lang="en-US" sz="2000"/>
          </a:p>
          <a:p>
            <a:r>
              <a:rPr lang="en-US" sz="2000"/>
              <a:t>Level III – from bifurcation of the 	carotid artery to where 	anterior body of the 	omohyoid meets the anterior 	border of the of the 	sternocleidomastoid ; 	contains the chain of nodes 	along the middle third of the 	jugular vein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Levels of Lymph Nodes</a:t>
            </a:r>
          </a:p>
        </p:txBody>
      </p:sp>
      <p:sp>
        <p:nvSpPr>
          <p:cNvPr id="33795" name="Rectangle 4"/>
          <p:cNvSpPr>
            <a:spLocks noChangeArrowheads="1"/>
          </p:cNvSpPr>
          <p:nvPr/>
        </p:nvSpPr>
        <p:spPr bwMode="auto">
          <a:xfrm>
            <a:off x="228600" y="1828800"/>
            <a:ext cx="4572000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Level IV – from the point where the 	anterior body of the 	omohyoid meets the 	anterior border of the 	sternocleidomastoid; 	contains the chain of nodes 	along the lower third of 	jugular vein</a:t>
            </a:r>
          </a:p>
          <a:p>
            <a:endParaRPr lang="en-US" sz="2000"/>
          </a:p>
          <a:p>
            <a:r>
              <a:rPr lang="en-US" sz="2000"/>
              <a:t>Level V – posterior cervical triangle 	which contains the nodes 	along the spinal accessory 	nerve and within the 	</a:t>
            </a:r>
          </a:p>
          <a:p>
            <a:r>
              <a:rPr lang="en-US" sz="2000"/>
              <a:t>	posterior cervical chain   </a:t>
            </a:r>
          </a:p>
        </p:txBody>
      </p:sp>
      <p:pic>
        <p:nvPicPr>
          <p:cNvPr id="33796" name="Picture 6" descr="100_0016"/>
          <p:cNvPicPr>
            <a:picLocks noChangeAspect="1" noChangeArrowheads="1"/>
          </p:cNvPicPr>
          <p:nvPr/>
        </p:nvPicPr>
        <p:blipFill>
          <a:blip r:embed="rId2"/>
          <a:srcRect l="5173" t="5287" r="8621"/>
          <a:stretch>
            <a:fillRect/>
          </a:stretch>
        </p:blipFill>
        <p:spPr bwMode="auto">
          <a:xfrm>
            <a:off x="4724400" y="1905000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Diagnosis</a:t>
            </a:r>
          </a:p>
        </p:txBody>
      </p:sp>
      <p:sp>
        <p:nvSpPr>
          <p:cNvPr id="348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History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Physical examination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Labs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mtClean="0">
                <a:effectLst/>
              </a:rPr>
              <a:t> Radiography – xray, CT scan, MRI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mtClean="0">
                <a:effectLst/>
              </a:rPr>
              <a:t> Ultrasound – solid vs cystic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mtClean="0">
                <a:effectLst/>
              </a:rPr>
              <a:t> Angiography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mtClean="0">
                <a:effectLst/>
              </a:rPr>
              <a:t> Thyroid function tests</a:t>
            </a:r>
          </a:p>
          <a:p>
            <a:pPr marL="990600" lvl="1" indent="-533400" eaLnBrk="1" hangingPunct="1">
              <a:lnSpc>
                <a:spcPct val="90000"/>
              </a:lnSpc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mtClean="0">
                <a:effectLst/>
              </a:rPr>
              <a:t> Endoscopy 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Diagnosis</a:t>
            </a:r>
          </a:p>
        </p:txBody>
      </p:sp>
      <p:sp>
        <p:nvSpPr>
          <p:cNvPr id="3584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6. Salivary Scans and Sialography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	-   to differentiate intraglandular vs 	   		extraglandular lesions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	-	benign vs malignant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	-	obstruction of ductal system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	-   destruction of surrounding structures</a:t>
            </a:r>
          </a:p>
          <a:p>
            <a:pPr eaLnBrk="1" hangingPunct="1"/>
            <a:endParaRPr lang="en-US" sz="28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Sialography</a:t>
            </a:r>
          </a:p>
        </p:txBody>
      </p:sp>
      <p:pic>
        <p:nvPicPr>
          <p:cNvPr id="36867" name="Picture 4" descr="IMG_00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667000"/>
            <a:ext cx="4800600" cy="3827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Rectangle 6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Diagnosis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Diagnosis</a:t>
            </a:r>
          </a:p>
        </p:txBody>
      </p:sp>
      <p:sp>
        <p:nvSpPr>
          <p:cNvPr id="378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7. Needle Biopsy – allows cytologic diagnosis without open biopsy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8. Open biopsy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	- done only after work up is complete 	and 	diagnosis is not evident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>
                <a:effectLst/>
              </a:rPr>
              <a:t>	- dictum: always look for the primary site</a:t>
            </a:r>
          </a:p>
          <a:p>
            <a:pPr eaLnBrk="1" hangingPunct="1"/>
            <a:endParaRPr lang="en-US" sz="28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Rot="1" noChangeArrowheads="1"/>
          </p:cNvSpPr>
          <p:nvPr/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en-US" sz="3600" b="1">
                <a:solidFill>
                  <a:schemeClr val="tx2"/>
                </a:solidFill>
              </a:rPr>
              <a:t>Neck Masses</a:t>
            </a:r>
          </a:p>
        </p:txBody>
      </p:sp>
      <p:sp>
        <p:nvSpPr>
          <p:cNvPr id="38915" name="Rectangle 5"/>
          <p:cNvSpPr>
            <a:spLocks noRot="1" noChangeArrowheads="1"/>
          </p:cNvSpPr>
          <p:nvPr/>
        </p:nvSpPr>
        <p:spPr bwMode="auto">
          <a:xfrm>
            <a:off x="1524000" y="2438400"/>
            <a:ext cx="62484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en-US" sz="3200"/>
              <a:t>Congenital or developmental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en-US" sz="3200"/>
              <a:t>Inflammatory</a:t>
            </a:r>
          </a:p>
          <a:p>
            <a:pPr marL="342900" indent="-342900" eaLnBrk="1" hangingPunct="1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en-US" sz="3200"/>
              <a:t> Neoplasms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Neck Masses</a:t>
            </a:r>
          </a:p>
        </p:txBody>
      </p:sp>
      <p:sp>
        <p:nvSpPr>
          <p:cNvPr id="3993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>
                <a:effectLst/>
              </a:rPr>
              <a:t>Pediatric (&lt;15 y.o.)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z="2400" smtClean="0">
                <a:effectLst/>
              </a:rPr>
              <a:t> Congenital or developmental – most common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z="2400" smtClean="0">
                <a:effectLst/>
              </a:rPr>
              <a:t> Inflammatory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z="2400" smtClean="0">
                <a:effectLst/>
              </a:rPr>
              <a:t> Neoplasms</a:t>
            </a:r>
          </a:p>
          <a:p>
            <a:pPr eaLnBrk="1" hangingPunct="1">
              <a:buClr>
                <a:schemeClr val="tx1"/>
              </a:buClr>
            </a:pPr>
            <a:r>
              <a:rPr lang="en-US" sz="2800" smtClean="0">
                <a:effectLst/>
              </a:rPr>
              <a:t>Young Adult (16-40 y.o.)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z="2400" smtClean="0">
                <a:effectLst/>
              </a:rPr>
              <a:t> Inflammatory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z="2400" smtClean="0">
                <a:effectLst/>
              </a:rPr>
              <a:t> Congenital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z="2400" smtClean="0">
                <a:effectLst/>
              </a:rPr>
              <a:t> Neoplastic</a:t>
            </a:r>
          </a:p>
          <a:p>
            <a:pPr eaLnBrk="1" hangingPunct="1"/>
            <a:endParaRPr lang="en-US" sz="2800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Neck Masses</a:t>
            </a:r>
          </a:p>
        </p:txBody>
      </p:sp>
      <p:sp>
        <p:nvSpPr>
          <p:cNvPr id="4096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/>
            <a:r>
              <a:rPr lang="en-US" smtClean="0">
                <a:effectLst/>
              </a:rPr>
              <a:t>Older adult (&gt;40)</a:t>
            </a:r>
          </a:p>
          <a:p>
            <a:pPr marL="990600" lvl="1" indent="-533400" eaLnBrk="1" hangingPunct="1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mtClean="0">
                <a:effectLst/>
              </a:rPr>
              <a:t> Neoplasm – most common</a:t>
            </a:r>
          </a:p>
          <a:p>
            <a:pPr marL="990600" lvl="1" indent="-533400" eaLnBrk="1" hangingPunct="1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mtClean="0">
                <a:effectLst/>
              </a:rPr>
              <a:t> Inflammatory</a:t>
            </a:r>
          </a:p>
          <a:p>
            <a:pPr marL="990600" lvl="1" indent="-533400" eaLnBrk="1" hangingPunct="1">
              <a:buClr>
                <a:schemeClr val="tx1"/>
              </a:buClr>
              <a:buFont typeface="Wingdings" pitchFamily="2" charset="2"/>
              <a:buAutoNum type="arabicPeriod"/>
            </a:pPr>
            <a:r>
              <a:rPr lang="en-US" smtClean="0">
                <a:effectLst/>
              </a:rPr>
              <a:t> Congenital or developmental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Congenital Lesions</a:t>
            </a:r>
          </a:p>
        </p:txBody>
      </p:sp>
      <p:sp>
        <p:nvSpPr>
          <p:cNvPr id="4198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Lymphangioma </a:t>
            </a:r>
          </a:p>
          <a:p>
            <a:pPr eaLnBrk="1" hangingPunct="1"/>
            <a:r>
              <a:rPr lang="en-US" smtClean="0">
                <a:effectLst/>
              </a:rPr>
              <a:t>Hemangioma</a:t>
            </a:r>
          </a:p>
          <a:p>
            <a:pPr eaLnBrk="1" hangingPunct="1"/>
            <a:r>
              <a:rPr lang="en-US" smtClean="0">
                <a:effectLst/>
              </a:rPr>
              <a:t>Thyroglossal Duct cyst</a:t>
            </a:r>
          </a:p>
          <a:p>
            <a:pPr eaLnBrk="1" hangingPunct="1"/>
            <a:r>
              <a:rPr lang="en-US" smtClean="0">
                <a:effectLst/>
              </a:rPr>
              <a:t>Branchial Cleft Cyst</a:t>
            </a:r>
          </a:p>
          <a:p>
            <a:pPr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 descr="branchial arches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4546" b="7272"/>
          <a:stretch>
            <a:fillRect/>
          </a:stretch>
        </p:blipFill>
        <p:spPr>
          <a:xfrm>
            <a:off x="228600" y="1079500"/>
            <a:ext cx="8686800" cy="50927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Hemangiomas</a:t>
            </a:r>
          </a:p>
        </p:txBody>
      </p:sp>
      <p:sp>
        <p:nvSpPr>
          <p:cNvPr id="4301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Most common benign tumor of the head &amp; neck in children</a:t>
            </a:r>
          </a:p>
          <a:p>
            <a:pPr eaLnBrk="1" hangingPunct="1"/>
            <a:r>
              <a:rPr lang="en-US" smtClean="0">
                <a:effectLst/>
              </a:rPr>
              <a:t>Developmental vascular abnormalities</a:t>
            </a:r>
          </a:p>
          <a:p>
            <a:pPr eaLnBrk="1" hangingPunct="1"/>
            <a:r>
              <a:rPr lang="en-US" smtClean="0">
                <a:effectLst/>
              </a:rPr>
              <a:t>Bluish skin discoloration, soft, cystic, compressible masses </a:t>
            </a:r>
          </a:p>
          <a:p>
            <a:pPr eaLnBrk="1" hangingPunct="1"/>
            <a:r>
              <a:rPr lang="en-US" smtClean="0">
                <a:effectLst/>
              </a:rPr>
              <a:t>Most are evident at birth</a:t>
            </a:r>
          </a:p>
          <a:p>
            <a:pPr eaLnBrk="1" hangingPunct="1"/>
            <a:r>
              <a:rPr lang="en-US" smtClean="0">
                <a:effectLst/>
              </a:rPr>
              <a:t>May involute during childhood</a:t>
            </a:r>
          </a:p>
          <a:p>
            <a:pPr eaLnBrk="1" hangingPunct="1"/>
            <a:r>
              <a:rPr lang="en-US" smtClean="0">
                <a:effectLst/>
              </a:rPr>
              <a:t>Management: excision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Hemangioma</a:t>
            </a:r>
          </a:p>
        </p:txBody>
      </p:sp>
      <p:pic>
        <p:nvPicPr>
          <p:cNvPr id="44035" name="Picture 4" descr="IMG_173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20875" y="1611313"/>
            <a:ext cx="5470525" cy="41036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Lymphangiomas</a:t>
            </a:r>
          </a:p>
        </p:txBody>
      </p:sp>
      <p:sp>
        <p:nvSpPr>
          <p:cNvPr id="4505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Congenital malformations of the lymphatic channels</a:t>
            </a:r>
          </a:p>
          <a:p>
            <a:pPr eaLnBrk="1" hangingPunct="1"/>
            <a:r>
              <a:rPr lang="en-US" smtClean="0">
                <a:effectLst/>
              </a:rPr>
              <a:t>Usually present at birth</a:t>
            </a:r>
          </a:p>
          <a:p>
            <a:pPr eaLnBrk="1" hangingPunct="1"/>
            <a:r>
              <a:rPr lang="en-US" smtClean="0">
                <a:effectLst/>
              </a:rPr>
              <a:t>80-90% present by the 2</a:t>
            </a:r>
            <a:r>
              <a:rPr lang="en-US" baseline="30000" smtClean="0">
                <a:effectLst/>
              </a:rPr>
              <a:t>nd</a:t>
            </a:r>
            <a:r>
              <a:rPr lang="en-US" smtClean="0">
                <a:effectLst/>
              </a:rPr>
              <a:t> year</a:t>
            </a:r>
          </a:p>
          <a:p>
            <a:pPr eaLnBrk="1" hangingPunct="1"/>
            <a:r>
              <a:rPr lang="en-US" smtClean="0">
                <a:effectLst/>
              </a:rPr>
              <a:t>Painless, soft, single or multiloculated masses</a:t>
            </a:r>
          </a:p>
          <a:p>
            <a:pPr eaLnBrk="1" hangingPunct="1"/>
            <a:r>
              <a:rPr lang="en-US" smtClean="0">
                <a:effectLst/>
              </a:rPr>
              <a:t>Management: excision</a:t>
            </a:r>
          </a:p>
          <a:p>
            <a:pPr eaLnBrk="1" hangingPunct="1"/>
            <a:endParaRPr lang="en-US" smtClean="0">
              <a:effectLst/>
            </a:endParaRPr>
          </a:p>
          <a:p>
            <a:pPr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Lymphangioma</a:t>
            </a:r>
          </a:p>
        </p:txBody>
      </p:sp>
      <p:pic>
        <p:nvPicPr>
          <p:cNvPr id="46083" name="Picture 4" descr="opd pic head and neck 01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819400" y="1447800"/>
            <a:ext cx="3403600" cy="5105400"/>
          </a:xfrm>
        </p:spPr>
      </p:pic>
      <p:sp>
        <p:nvSpPr>
          <p:cNvPr id="46084" name="Rectangle 6"/>
          <p:cNvSpPr>
            <a:spLocks noChangeArrowheads="1"/>
          </p:cNvSpPr>
          <p:nvPr/>
        </p:nvSpPr>
        <p:spPr bwMode="auto">
          <a:xfrm>
            <a:off x="4495800" y="3505200"/>
            <a:ext cx="1143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CysticHygroma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2362200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Rectangle 5"/>
          <p:cNvSpPr>
            <a:spLocks noGrp="1" noRot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>
                <a:effectLst/>
              </a:rPr>
              <a:t>Lymphangioma</a:t>
            </a:r>
            <a:br>
              <a:rPr lang="en-US" smtClean="0">
                <a:effectLst/>
              </a:rPr>
            </a:br>
            <a:r>
              <a:rPr lang="en-US" smtClean="0">
                <a:effectLst/>
              </a:rPr>
              <a:t>	Cystic Hygroma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Lymphangioma</a:t>
            </a:r>
            <a:br>
              <a:rPr lang="en-US" sz="3600" smtClean="0">
                <a:effectLst/>
                <a:latin typeface="Arial" charset="0"/>
              </a:rPr>
            </a:br>
            <a:r>
              <a:rPr lang="en-US" sz="3600" smtClean="0">
                <a:effectLst/>
                <a:latin typeface="Arial" charset="0"/>
              </a:rPr>
              <a:t>	Cystic Hygroma</a:t>
            </a:r>
          </a:p>
        </p:txBody>
      </p:sp>
      <p:pic>
        <p:nvPicPr>
          <p:cNvPr id="48131" name="Picture 4" descr="P101015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" y="2438400"/>
            <a:ext cx="4572000" cy="3429000"/>
          </a:xfrm>
          <a:noFill/>
        </p:spPr>
      </p:pic>
      <p:pic>
        <p:nvPicPr>
          <p:cNvPr id="48132" name="Picture 5" descr="P101015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2438400"/>
            <a:ext cx="4468813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Lymphangioma</a:t>
            </a:r>
            <a:br>
              <a:rPr lang="en-US" sz="3600" smtClean="0">
                <a:effectLst/>
                <a:latin typeface="Arial" charset="0"/>
              </a:rPr>
            </a:br>
            <a:r>
              <a:rPr lang="en-US" sz="3600" smtClean="0">
                <a:effectLst/>
                <a:latin typeface="Arial" charset="0"/>
              </a:rPr>
              <a:t>	Cystic Hygroma</a:t>
            </a:r>
          </a:p>
        </p:txBody>
      </p:sp>
      <p:sp>
        <p:nvSpPr>
          <p:cNvPr id="2765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CT Scan</a:t>
            </a:r>
          </a:p>
        </p:txBody>
      </p:sp>
      <p:pic>
        <p:nvPicPr>
          <p:cNvPr id="49156" name="Picture 4" descr="P101016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2590800"/>
            <a:ext cx="5105400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Lymphangioma</a:t>
            </a:r>
            <a:br>
              <a:rPr lang="en-US" sz="3600" smtClean="0">
                <a:effectLst/>
                <a:latin typeface="Arial" charset="0"/>
              </a:rPr>
            </a:br>
            <a:r>
              <a:rPr lang="en-US" sz="3600" smtClean="0">
                <a:effectLst/>
                <a:latin typeface="Arial" charset="0"/>
              </a:rPr>
              <a:t>	Cystic Hygroma</a:t>
            </a:r>
          </a:p>
        </p:txBody>
      </p:sp>
      <p:pic>
        <p:nvPicPr>
          <p:cNvPr id="50179" name="Picture 4" descr="P101017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47875" y="1905000"/>
            <a:ext cx="5588000" cy="4191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Lymphangioma</a:t>
            </a:r>
            <a:br>
              <a:rPr lang="en-US" sz="3600" smtClean="0">
                <a:effectLst/>
                <a:latin typeface="Arial" charset="0"/>
              </a:rPr>
            </a:br>
            <a:r>
              <a:rPr lang="en-US" sz="3600" smtClean="0">
                <a:effectLst/>
                <a:latin typeface="Arial" charset="0"/>
              </a:rPr>
              <a:t>	Cystic Hygroma</a:t>
            </a:r>
          </a:p>
        </p:txBody>
      </p:sp>
      <p:sp>
        <p:nvSpPr>
          <p:cNvPr id="5120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Post-OP</a:t>
            </a:r>
          </a:p>
        </p:txBody>
      </p:sp>
      <p:pic>
        <p:nvPicPr>
          <p:cNvPr id="51204" name="Picture 4" descr="P101019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8400" y="2667000"/>
            <a:ext cx="4849813" cy="363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Thyroglossal Duct Cyst</a:t>
            </a:r>
          </a:p>
        </p:txBody>
      </p:sp>
      <p:sp>
        <p:nvSpPr>
          <p:cNvPr id="5222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533400" y="1905000"/>
            <a:ext cx="5029200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Midline lesion anywhere between foramen cecum and thyroid gland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Moves with protrusion of tongue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May contain ectopic thyroid tissue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Malignant changes is rare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Management: excision</a:t>
            </a:r>
          </a:p>
        </p:txBody>
      </p:sp>
      <p:pic>
        <p:nvPicPr>
          <p:cNvPr id="52228" name="Picture 4" descr="TGD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2514600"/>
            <a:ext cx="2895600" cy="283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PH" dirty="0" smtClean="0"/>
              <a:t>5 WEEKS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PH" dirty="0" smtClean="0"/>
              <a:t>5-6 </a:t>
            </a:r>
            <a:r>
              <a:rPr lang="en-PH" dirty="0" err="1" smtClean="0"/>
              <a:t>branchial</a:t>
            </a:r>
            <a:r>
              <a:rPr lang="en-PH" dirty="0" smtClean="0"/>
              <a:t> arches separated by </a:t>
            </a:r>
            <a:r>
              <a:rPr lang="en-PH" dirty="0" err="1" smtClean="0"/>
              <a:t>branchial</a:t>
            </a:r>
            <a:r>
              <a:rPr lang="en-PH" dirty="0" smtClean="0"/>
              <a:t> clefts</a:t>
            </a:r>
          </a:p>
          <a:p>
            <a:pPr eaLnBrk="1" hangingPunct="1">
              <a:defRPr/>
            </a:pPr>
            <a:r>
              <a:rPr lang="en-PH" dirty="0" err="1" smtClean="0"/>
              <a:t>Paharyngeal</a:t>
            </a:r>
            <a:r>
              <a:rPr lang="en-PH" dirty="0" smtClean="0"/>
              <a:t> pouches</a:t>
            </a:r>
          </a:p>
          <a:p>
            <a:pPr eaLnBrk="1" hangingPunct="1">
              <a:defRPr/>
            </a:pPr>
            <a:endParaRPr lang="en-PH" dirty="0" smtClean="0"/>
          </a:p>
          <a:p>
            <a:pPr eaLnBrk="1" hangingPunct="1">
              <a:defRPr/>
            </a:pPr>
            <a:r>
              <a:rPr lang="en-PH" dirty="0" smtClean="0"/>
              <a:t>Ectoderm – skin, nerves</a:t>
            </a:r>
          </a:p>
          <a:p>
            <a:pPr eaLnBrk="1" hangingPunct="1">
              <a:defRPr/>
            </a:pPr>
            <a:r>
              <a:rPr lang="en-PH" dirty="0" smtClean="0"/>
              <a:t>Mesoderm – muscles, bones</a:t>
            </a:r>
          </a:p>
          <a:p>
            <a:pPr eaLnBrk="1" hangingPunct="1">
              <a:defRPr/>
            </a:pPr>
            <a:r>
              <a:rPr lang="en-PH" dirty="0" smtClean="0"/>
              <a:t>Endoderm – glands, GI lining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Branchial Cleft Cyst</a:t>
            </a:r>
          </a:p>
        </p:txBody>
      </p:sp>
      <p:sp>
        <p:nvSpPr>
          <p:cNvPr id="5325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Vestigial remnants of the fetal branchial apparatus from which all neck structures are derived</a:t>
            </a:r>
          </a:p>
          <a:p>
            <a:pPr eaLnBrk="1" hangingPunct="1"/>
            <a:r>
              <a:rPr lang="en-US" smtClean="0">
                <a:effectLst/>
              </a:rPr>
              <a:t>Most common cystic lesion of the anterior triangle of the neck in children</a:t>
            </a:r>
          </a:p>
          <a:p>
            <a:pPr eaLnBrk="1" hangingPunct="1"/>
            <a:r>
              <a:rPr lang="en-US" smtClean="0">
                <a:effectLst/>
              </a:rPr>
              <a:t>Management: excision</a:t>
            </a:r>
          </a:p>
          <a:p>
            <a:pPr eaLnBrk="1" hangingPunct="1"/>
            <a:endParaRPr lang="en-US" smtClean="0">
              <a:effectLst/>
            </a:endParaRPr>
          </a:p>
          <a:p>
            <a:pPr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effectLst/>
                <a:latin typeface="Arial" charset="0"/>
              </a:rPr>
              <a:t>Branchial Cleft Cyst</a:t>
            </a:r>
          </a:p>
        </p:txBody>
      </p:sp>
      <p:pic>
        <p:nvPicPr>
          <p:cNvPr id="54275" name="Picture 4" descr="branchial_cleft_cyst_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2133600"/>
            <a:ext cx="3276600" cy="3276600"/>
          </a:xfrm>
          <a:noFill/>
        </p:spPr>
      </p:pic>
      <p:pic>
        <p:nvPicPr>
          <p:cNvPr id="54276" name="Picture 6" descr="Image(30)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 l="15001" t="13333" r="16667"/>
          <a:stretch>
            <a:fillRect/>
          </a:stretch>
        </p:blipFill>
        <p:spPr>
          <a:xfrm>
            <a:off x="4876800" y="1295400"/>
            <a:ext cx="3505200" cy="2628900"/>
          </a:xfrm>
          <a:noFill/>
        </p:spPr>
      </p:pic>
      <p:pic>
        <p:nvPicPr>
          <p:cNvPr id="54277" name="Picture 8" descr="Image(49)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 r="6667"/>
          <a:stretch>
            <a:fillRect/>
          </a:stretch>
        </p:blipFill>
        <p:spPr>
          <a:xfrm>
            <a:off x="4876800" y="4038600"/>
            <a:ext cx="3581400" cy="26860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Benign (Infectious)</a:t>
            </a:r>
          </a:p>
        </p:txBody>
      </p:sp>
      <p:sp>
        <p:nvSpPr>
          <p:cNvPr id="5529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TB Adenitis</a:t>
            </a:r>
          </a:p>
          <a:p>
            <a:pPr eaLnBrk="1" hangingPunct="1"/>
            <a:r>
              <a:rPr lang="en-US" smtClean="0">
                <a:effectLst/>
              </a:rPr>
              <a:t>Reactive Lymphadenitis</a:t>
            </a:r>
          </a:p>
          <a:p>
            <a:pPr eaLnBrk="1" hangingPunct="1"/>
            <a:r>
              <a:rPr lang="en-US" smtClean="0">
                <a:effectLst/>
              </a:rPr>
              <a:t>Abscess</a:t>
            </a:r>
          </a:p>
          <a:p>
            <a:pPr eaLnBrk="1" hangingPunct="1"/>
            <a:endParaRPr lang="en-US" smtClean="0">
              <a:effectLst/>
            </a:endParaRPr>
          </a:p>
          <a:p>
            <a:pPr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TB Adenitis</a:t>
            </a:r>
          </a:p>
        </p:txBody>
      </p:sp>
      <p:sp>
        <p:nvSpPr>
          <p:cNvPr id="5632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Caused by </a:t>
            </a:r>
            <a:r>
              <a:rPr lang="en-US" i="1" smtClean="0">
                <a:effectLst/>
              </a:rPr>
              <a:t>Mycobacterium tuberculosis</a:t>
            </a:r>
          </a:p>
          <a:p>
            <a:pPr eaLnBrk="1" hangingPunct="1"/>
            <a:r>
              <a:rPr lang="en-US" smtClean="0">
                <a:effectLst/>
              </a:rPr>
              <a:t>Involves multiple , bilateral, matted nodes in the lower neck and supraclavicular region</a:t>
            </a:r>
          </a:p>
          <a:p>
            <a:pPr eaLnBrk="1" hangingPunct="1"/>
            <a:r>
              <a:rPr lang="en-US" smtClean="0">
                <a:effectLst/>
              </a:rPr>
              <a:t>Management: anti-Koch’s 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Reactive Lymphadenitis</a:t>
            </a:r>
          </a:p>
        </p:txBody>
      </p:sp>
      <p:sp>
        <p:nvSpPr>
          <p:cNvPr id="5734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Several small, tender lymph nodes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Associated with an URTI, usually viral in origin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Treatment is supportive, if bacterial in origin, appropriate antibiotic is indicated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effectLst/>
              </a:rPr>
              <a:t>May occasionally suppurate that necessitate aspiration or incision drainage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58371" name="Picture 4" descr="000_112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2112963"/>
            <a:ext cx="4191000" cy="316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5" descr="000_31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2133600"/>
            <a:ext cx="4800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3" name="Rectangle 6"/>
          <p:cNvSpPr>
            <a:spLocks noChangeArrowheads="1"/>
          </p:cNvSpPr>
          <p:nvPr/>
        </p:nvSpPr>
        <p:spPr bwMode="auto">
          <a:xfrm>
            <a:off x="1371600" y="3048000"/>
            <a:ext cx="18288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  <p:sp>
        <p:nvSpPr>
          <p:cNvPr id="58374" name="Rectangle 7"/>
          <p:cNvSpPr>
            <a:spLocks noChangeArrowheads="1"/>
          </p:cNvSpPr>
          <p:nvPr/>
        </p:nvSpPr>
        <p:spPr bwMode="auto">
          <a:xfrm>
            <a:off x="5486400" y="3048000"/>
            <a:ext cx="4572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5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Parotitis</a:t>
            </a:r>
          </a:p>
        </p:txBody>
      </p:sp>
      <p:pic>
        <p:nvPicPr>
          <p:cNvPr id="59395" name="Picture 4" descr="mumps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0589"/>
          <a:stretch>
            <a:fillRect/>
          </a:stretch>
        </p:blipFill>
        <p:spPr>
          <a:xfrm>
            <a:off x="2627313" y="1905000"/>
            <a:ext cx="4429125" cy="4191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Ludwig’s Angina</a:t>
            </a:r>
          </a:p>
        </p:txBody>
      </p:sp>
      <p:pic>
        <p:nvPicPr>
          <p:cNvPr id="60419" name="Picture 4" descr="IMG_067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2228850"/>
            <a:ext cx="43434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5" descr="100_19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2738" y="1752600"/>
            <a:ext cx="3370262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Rectangle 6"/>
          <p:cNvSpPr>
            <a:spLocks noChangeArrowheads="1"/>
          </p:cNvSpPr>
          <p:nvPr/>
        </p:nvSpPr>
        <p:spPr bwMode="auto">
          <a:xfrm>
            <a:off x="2362200" y="2590800"/>
            <a:ext cx="15240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  <p:sp>
        <p:nvSpPr>
          <p:cNvPr id="60422" name="Rectangle 7"/>
          <p:cNvSpPr>
            <a:spLocks noChangeArrowheads="1"/>
          </p:cNvSpPr>
          <p:nvPr/>
        </p:nvSpPr>
        <p:spPr bwMode="auto">
          <a:xfrm>
            <a:off x="6248400" y="2743200"/>
            <a:ext cx="16764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473075"/>
            <a:ext cx="8385175" cy="1431925"/>
          </a:xfrm>
        </p:spPr>
        <p:txBody>
          <a:bodyPr/>
          <a:lstStyle/>
          <a:p>
            <a:pPr eaLnBrk="1" hangingPunct="1"/>
            <a:r>
              <a:rPr lang="en-US" sz="4000" b="0" smtClean="0">
                <a:effectLst/>
              </a:rPr>
              <a:t>Ludwig’s Angina</a:t>
            </a:r>
          </a:p>
        </p:txBody>
      </p:sp>
      <p:sp>
        <p:nvSpPr>
          <p:cNvPr id="13824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57200" y="1981200"/>
            <a:ext cx="8153400" cy="41148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Rapidly spreading, firmly </a:t>
            </a:r>
            <a:r>
              <a:rPr lang="en-US" dirty="0" err="1" smtClean="0"/>
              <a:t>indurated</a:t>
            </a:r>
            <a:r>
              <a:rPr lang="en-US" dirty="0" smtClean="0"/>
              <a:t> </a:t>
            </a:r>
            <a:r>
              <a:rPr lang="en-US" dirty="0" err="1" smtClean="0"/>
              <a:t>cellulitis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Originates </a:t>
            </a:r>
            <a:r>
              <a:rPr lang="en-US" dirty="0" err="1" smtClean="0"/>
              <a:t>intraorally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Involves </a:t>
            </a:r>
            <a:r>
              <a:rPr lang="en-US" dirty="0" err="1" smtClean="0"/>
              <a:t>submandibular</a:t>
            </a:r>
            <a:r>
              <a:rPr lang="en-US" dirty="0" smtClean="0"/>
              <a:t> &amp; sublingual space, bilaterally</a:t>
            </a:r>
          </a:p>
          <a:p>
            <a:pPr eaLnBrk="1" hangingPunct="1">
              <a:defRPr/>
            </a:pPr>
            <a:r>
              <a:rPr lang="en-US" dirty="0" smtClean="0"/>
              <a:t>Without abscess or </a:t>
            </a:r>
            <a:r>
              <a:rPr lang="en-US" dirty="0" err="1" smtClean="0"/>
              <a:t>lymphadenopathy</a:t>
            </a:r>
            <a:endParaRPr lang="en-US" dirty="0" smtClean="0"/>
          </a:p>
          <a:p>
            <a:pPr eaLnBrk="1" hangingPunct="1">
              <a:defRPr/>
            </a:pPr>
            <a:r>
              <a:rPr lang="en-US" dirty="0" smtClean="0"/>
              <a:t>Management: antibiotics. Surgical drainage if necessary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Benign (Non-infectious)</a:t>
            </a:r>
          </a:p>
        </p:txBody>
      </p:sp>
      <p:sp>
        <p:nvSpPr>
          <p:cNvPr id="6246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effectLst/>
              </a:rPr>
              <a:t>Cutaneous Lesions</a:t>
            </a:r>
          </a:p>
          <a:p>
            <a:pPr lvl="1" eaLnBrk="1" hangingPunct="1"/>
            <a:r>
              <a:rPr lang="en-US" smtClean="0">
                <a:effectLst/>
              </a:rPr>
              <a:t>Seborrheic keratosis</a:t>
            </a:r>
          </a:p>
          <a:p>
            <a:pPr lvl="1" eaLnBrk="1" hangingPunct="1"/>
            <a:r>
              <a:rPr lang="en-US" smtClean="0">
                <a:effectLst/>
              </a:rPr>
              <a:t>Actinic keratosis</a:t>
            </a:r>
          </a:p>
          <a:p>
            <a:pPr lvl="1" eaLnBrk="1" hangingPunct="1"/>
            <a:r>
              <a:rPr lang="en-US" smtClean="0">
                <a:effectLst/>
              </a:rPr>
              <a:t>Keratoacanthoma</a:t>
            </a:r>
          </a:p>
          <a:p>
            <a:pPr lvl="1" eaLnBrk="1" hangingPunct="1"/>
            <a:r>
              <a:rPr lang="en-US" smtClean="0">
                <a:effectLst/>
              </a:rPr>
              <a:t>Warts</a:t>
            </a:r>
          </a:p>
          <a:p>
            <a:pPr lvl="1" eaLnBrk="1" hangingPunct="1"/>
            <a:r>
              <a:rPr lang="en-US" smtClean="0">
                <a:effectLst/>
              </a:rPr>
              <a:t>Nevi</a:t>
            </a:r>
          </a:p>
          <a:p>
            <a:pPr lvl="1" eaLnBrk="1" hangingPunct="1"/>
            <a:r>
              <a:rPr lang="en-US" smtClean="0">
                <a:effectLst/>
              </a:rPr>
              <a:t>Cysts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PH" dirty="0" smtClean="0"/>
              <a:t>First </a:t>
            </a:r>
            <a:r>
              <a:rPr lang="en-PH" dirty="0" err="1" smtClean="0"/>
              <a:t>Branchial</a:t>
            </a:r>
            <a:r>
              <a:rPr lang="en-PH" dirty="0" smtClean="0"/>
              <a:t> 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Cartilage (</a:t>
            </a:r>
            <a:r>
              <a:rPr lang="en-PH" dirty="0" err="1" smtClean="0"/>
              <a:t>Meckel’s</a:t>
            </a:r>
            <a:r>
              <a:rPr lang="en-PH" dirty="0" smtClean="0"/>
              <a:t> cartilage)</a:t>
            </a:r>
          </a:p>
          <a:p>
            <a:pPr lvl="4" eaLnBrk="1" hangingPunct="1">
              <a:defRPr/>
            </a:pPr>
            <a:r>
              <a:rPr lang="en-PH" dirty="0" err="1" smtClean="0"/>
              <a:t>Ramus</a:t>
            </a:r>
            <a:r>
              <a:rPr lang="en-PH" dirty="0" smtClean="0"/>
              <a:t> of mandible</a:t>
            </a:r>
          </a:p>
          <a:p>
            <a:pPr lvl="4" eaLnBrk="1" hangingPunct="1">
              <a:defRPr/>
            </a:pPr>
            <a:r>
              <a:rPr lang="en-PH" dirty="0" err="1" smtClean="0"/>
              <a:t>Sphenomandibular</a:t>
            </a:r>
            <a:r>
              <a:rPr lang="en-PH" dirty="0" smtClean="0"/>
              <a:t> ligament</a:t>
            </a:r>
          </a:p>
          <a:p>
            <a:pPr lvl="4" eaLnBrk="1" hangingPunct="1">
              <a:defRPr/>
            </a:pPr>
            <a:r>
              <a:rPr lang="en-PH" dirty="0" smtClean="0"/>
              <a:t>Anterior </a:t>
            </a:r>
            <a:r>
              <a:rPr lang="en-PH" dirty="0" err="1" smtClean="0"/>
              <a:t>malleolar</a:t>
            </a:r>
            <a:r>
              <a:rPr lang="en-PH" dirty="0" smtClean="0"/>
              <a:t> ligament of </a:t>
            </a:r>
            <a:r>
              <a:rPr lang="en-PH" dirty="0" err="1" smtClean="0"/>
              <a:t>mallues</a:t>
            </a:r>
            <a:endParaRPr lang="en-P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Benign (Non-infectious)</a:t>
            </a:r>
          </a:p>
        </p:txBody>
      </p:sp>
      <p:sp>
        <p:nvSpPr>
          <p:cNvPr id="6349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Paranasal Sinuses </a:t>
            </a:r>
          </a:p>
          <a:p>
            <a:pPr lvl="1" eaLnBrk="1" hangingPunct="1"/>
            <a:r>
              <a:rPr lang="en-US" smtClean="0">
                <a:effectLst/>
              </a:rPr>
              <a:t>Nasal polyps</a:t>
            </a:r>
          </a:p>
          <a:p>
            <a:pPr lvl="1" eaLnBrk="1" hangingPunct="1"/>
            <a:r>
              <a:rPr lang="en-US" smtClean="0">
                <a:effectLst/>
              </a:rPr>
              <a:t>Inverting Papilloma</a:t>
            </a:r>
          </a:p>
          <a:p>
            <a:pPr lvl="1" eaLnBrk="1" hangingPunct="1"/>
            <a:r>
              <a:rPr lang="en-US" smtClean="0">
                <a:effectLst/>
              </a:rPr>
              <a:t>Angiofibroma</a:t>
            </a:r>
          </a:p>
          <a:p>
            <a:pPr eaLnBrk="1" hangingPunct="1"/>
            <a:endParaRPr lang="en-US" smtClean="0">
              <a:effectLst/>
            </a:endParaRPr>
          </a:p>
          <a:p>
            <a:pPr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  <a:latin typeface="Arial" charset="0"/>
              </a:rPr>
              <a:t>Juvenile Angiofibroma</a:t>
            </a:r>
          </a:p>
        </p:txBody>
      </p:sp>
      <p:sp>
        <p:nvSpPr>
          <p:cNvPr id="645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0.05% of head and neck tumors</a:t>
            </a:r>
          </a:p>
          <a:p>
            <a:pPr eaLnBrk="1" hangingPunct="1"/>
            <a:r>
              <a:rPr lang="en-US" smtClean="0">
                <a:effectLst/>
              </a:rPr>
              <a:t>Cause is unknown</a:t>
            </a:r>
          </a:p>
          <a:p>
            <a:pPr eaLnBrk="1" hangingPunct="1"/>
            <a:r>
              <a:rPr lang="en-US" smtClean="0">
                <a:effectLst/>
              </a:rPr>
              <a:t>Presents with nasal obstruction and recurrent epistaxis</a:t>
            </a:r>
          </a:p>
          <a:p>
            <a:pPr eaLnBrk="1" hangingPunct="1"/>
            <a:r>
              <a:rPr lang="en-US" smtClean="0">
                <a:effectLst/>
              </a:rPr>
              <a:t>Microscopically benign but clinically/locally aggressive vascular tumor of adolescent males</a:t>
            </a:r>
          </a:p>
          <a:p>
            <a:pPr eaLnBrk="1" hangingPunct="1"/>
            <a:r>
              <a:rPr lang="en-US" smtClean="0">
                <a:effectLst/>
              </a:rPr>
              <a:t>Management: excision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Angiofibroma</a:t>
            </a:r>
          </a:p>
        </p:txBody>
      </p:sp>
      <p:pic>
        <p:nvPicPr>
          <p:cNvPr id="65539" name="Picture 4" descr="P101021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2082800"/>
            <a:ext cx="4419600" cy="3316288"/>
          </a:xfrm>
        </p:spPr>
      </p:pic>
      <p:pic>
        <p:nvPicPr>
          <p:cNvPr id="65540" name="Picture 5" descr="P101026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093913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Angiofibroma</a:t>
            </a:r>
          </a:p>
        </p:txBody>
      </p:sp>
      <p:pic>
        <p:nvPicPr>
          <p:cNvPr id="66563" name="Picture 4" descr="P101024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47875" y="1905000"/>
            <a:ext cx="5588000" cy="4191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Benign (Non-infectious)</a:t>
            </a:r>
          </a:p>
        </p:txBody>
      </p:sp>
      <p:sp>
        <p:nvSpPr>
          <p:cNvPr id="6758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Oral Cavity</a:t>
            </a:r>
          </a:p>
          <a:p>
            <a:pPr lvl="1" eaLnBrk="1" hangingPunct="1"/>
            <a:r>
              <a:rPr lang="en-US" smtClean="0">
                <a:effectLst/>
              </a:rPr>
              <a:t>Dentigerous Cysts</a:t>
            </a:r>
          </a:p>
          <a:p>
            <a:pPr lvl="1" eaLnBrk="1" hangingPunct="1"/>
            <a:r>
              <a:rPr lang="en-US" smtClean="0">
                <a:effectLst/>
              </a:rPr>
              <a:t>Ameloblastoma</a:t>
            </a:r>
          </a:p>
          <a:p>
            <a:pPr lvl="1" eaLnBrk="1" hangingPunct="1"/>
            <a:r>
              <a:rPr lang="en-US" smtClean="0">
                <a:effectLst/>
              </a:rPr>
              <a:t>Ranula</a:t>
            </a:r>
          </a:p>
          <a:p>
            <a:pPr lvl="1" eaLnBrk="1" hangingPunct="1"/>
            <a:r>
              <a:rPr lang="en-US" smtClean="0">
                <a:effectLst/>
              </a:rPr>
              <a:t>Mucocoele</a:t>
            </a:r>
          </a:p>
          <a:p>
            <a:pPr lvl="1" eaLnBrk="1" hangingPunct="1"/>
            <a:r>
              <a:rPr lang="en-US" smtClean="0">
                <a:effectLst/>
              </a:rPr>
              <a:t>Hypertrophic Tonsils</a:t>
            </a:r>
          </a:p>
          <a:p>
            <a:pPr lvl="1" eaLnBrk="1" hangingPunct="1"/>
            <a:r>
              <a:rPr lang="en-US" smtClean="0">
                <a:effectLst/>
              </a:rPr>
              <a:t>Lingual Thyroid</a:t>
            </a:r>
          </a:p>
          <a:p>
            <a:pPr lvl="1" eaLnBrk="1" hangingPunct="1"/>
            <a:r>
              <a:rPr lang="en-US" smtClean="0">
                <a:effectLst/>
              </a:rPr>
              <a:t>Dermoid Cysts</a:t>
            </a:r>
          </a:p>
          <a:p>
            <a:pPr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304800"/>
            <a:ext cx="8385175" cy="1431925"/>
          </a:xfrm>
        </p:spPr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Dentigerous Cyst</a:t>
            </a:r>
          </a:p>
        </p:txBody>
      </p:sp>
      <p:sp>
        <p:nvSpPr>
          <p:cNvPr id="6861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Also called follicular cyst</a:t>
            </a:r>
          </a:p>
          <a:p>
            <a:pPr eaLnBrk="1" hangingPunct="1"/>
            <a:r>
              <a:rPr lang="en-US" smtClean="0">
                <a:effectLst/>
              </a:rPr>
              <a:t>Developmental abnormality caused by a defect in enamel formation</a:t>
            </a:r>
          </a:p>
          <a:p>
            <a:pPr eaLnBrk="1" hangingPunct="1"/>
            <a:r>
              <a:rPr lang="en-US" smtClean="0">
                <a:effectLst/>
              </a:rPr>
              <a:t>Always associated with unerupted tooth crown</a:t>
            </a:r>
          </a:p>
          <a:p>
            <a:pPr eaLnBrk="1" hangingPunct="1"/>
            <a:r>
              <a:rPr lang="en-US" smtClean="0">
                <a:effectLst/>
              </a:rPr>
              <a:t>Management: excision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Dentigerous Cysts</a:t>
            </a:r>
          </a:p>
        </p:txBody>
      </p:sp>
      <p:pic>
        <p:nvPicPr>
          <p:cNvPr id="69635" name="Picture 4" descr="000_173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2159000"/>
            <a:ext cx="4267200" cy="3556000"/>
          </a:xfrm>
        </p:spPr>
      </p:pic>
      <p:pic>
        <p:nvPicPr>
          <p:cNvPr id="69636" name="Picture 5" descr="000_1740"/>
          <p:cNvPicPr>
            <a:picLocks noChangeAspect="1" noChangeArrowheads="1"/>
          </p:cNvPicPr>
          <p:nvPr/>
        </p:nvPicPr>
        <p:blipFill>
          <a:blip r:embed="rId3" cstate="print"/>
          <a:srcRect l="8961"/>
          <a:stretch>
            <a:fillRect/>
          </a:stretch>
        </p:blipFill>
        <p:spPr bwMode="auto">
          <a:xfrm>
            <a:off x="4648200" y="2133600"/>
            <a:ext cx="43434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Dentigerous Cysts</a:t>
            </a:r>
          </a:p>
        </p:txBody>
      </p:sp>
      <p:pic>
        <p:nvPicPr>
          <p:cNvPr id="70659" name="Picture 4" descr="IberaPanorex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8625" y="1905000"/>
            <a:ext cx="6286500" cy="4191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Ranula</a:t>
            </a:r>
          </a:p>
        </p:txBody>
      </p:sp>
      <p:sp>
        <p:nvSpPr>
          <p:cNvPr id="7168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Mucocoele of the sublingual gland, presents in the floor of the mouth</a:t>
            </a:r>
          </a:p>
          <a:p>
            <a:pPr eaLnBrk="1" hangingPunct="1"/>
            <a:r>
              <a:rPr lang="en-US" smtClean="0">
                <a:effectLst/>
              </a:rPr>
              <a:t>If it penetrates the mylohyoid muscle it is termed plunging ranula</a:t>
            </a:r>
          </a:p>
          <a:p>
            <a:pPr eaLnBrk="1" hangingPunct="1"/>
            <a:r>
              <a:rPr lang="en-US" smtClean="0">
                <a:effectLst/>
              </a:rPr>
              <a:t>Management: excision</a:t>
            </a:r>
          </a:p>
          <a:p>
            <a:pPr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Plunging Ranula</a:t>
            </a:r>
          </a:p>
        </p:txBody>
      </p:sp>
      <p:pic>
        <p:nvPicPr>
          <p:cNvPr id="72707" name="Picture 4" descr="personal pics 01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156200" y="1447800"/>
            <a:ext cx="3302000" cy="4953000"/>
          </a:xfrm>
        </p:spPr>
      </p:pic>
      <p:pic>
        <p:nvPicPr>
          <p:cNvPr id="72708" name="Picture 5" descr="personal pics 0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66800" y="1447800"/>
            <a:ext cx="33020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PH" dirty="0" smtClean="0"/>
              <a:t>First </a:t>
            </a:r>
            <a:r>
              <a:rPr lang="en-PH" dirty="0" err="1" smtClean="0"/>
              <a:t>Branchial</a:t>
            </a:r>
            <a:r>
              <a:rPr lang="en-PH" dirty="0" smtClean="0"/>
              <a:t> 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Mesoderm</a:t>
            </a:r>
          </a:p>
          <a:p>
            <a:pPr lvl="2" eaLnBrk="1" hangingPunct="1">
              <a:defRPr/>
            </a:pPr>
            <a:r>
              <a:rPr lang="en-PH" dirty="0" smtClean="0"/>
              <a:t>Muscles of mastication (</a:t>
            </a:r>
            <a:r>
              <a:rPr lang="en-PH" dirty="0" err="1" smtClean="0"/>
              <a:t>temporalis</a:t>
            </a:r>
            <a:r>
              <a:rPr lang="en-PH" dirty="0" smtClean="0"/>
              <a:t> m., </a:t>
            </a:r>
            <a:r>
              <a:rPr lang="en-PH" dirty="0" err="1" smtClean="0"/>
              <a:t>masseter</a:t>
            </a:r>
            <a:r>
              <a:rPr lang="en-PH" dirty="0" smtClean="0"/>
              <a:t> m., medial &amp; lateral </a:t>
            </a:r>
            <a:r>
              <a:rPr lang="en-PH" dirty="0" err="1" smtClean="0"/>
              <a:t>pterygoid</a:t>
            </a:r>
            <a:r>
              <a:rPr lang="en-PH" dirty="0" smtClean="0"/>
              <a:t> m,)</a:t>
            </a:r>
          </a:p>
          <a:p>
            <a:pPr lvl="2" eaLnBrk="1" hangingPunct="1">
              <a:defRPr/>
            </a:pPr>
            <a:r>
              <a:rPr lang="en-PH" dirty="0" smtClean="0"/>
              <a:t>Tensor tympani m., tensor </a:t>
            </a:r>
            <a:r>
              <a:rPr lang="en-PH" dirty="0" err="1" smtClean="0"/>
              <a:t>veli</a:t>
            </a:r>
            <a:r>
              <a:rPr lang="en-PH" dirty="0" smtClean="0"/>
              <a:t> </a:t>
            </a:r>
            <a:r>
              <a:rPr lang="en-PH" dirty="0" err="1" smtClean="0"/>
              <a:t>palatini</a:t>
            </a:r>
            <a:r>
              <a:rPr lang="en-PH" dirty="0" smtClean="0"/>
              <a:t> m., anterior belly of </a:t>
            </a:r>
            <a:r>
              <a:rPr lang="en-PH" dirty="0" err="1" smtClean="0"/>
              <a:t>digastric</a:t>
            </a:r>
            <a:r>
              <a:rPr lang="en-PH" dirty="0" smtClean="0"/>
              <a:t> m., </a:t>
            </a:r>
            <a:r>
              <a:rPr lang="en-PH" dirty="0" err="1" smtClean="0"/>
              <a:t>mylohyoid</a:t>
            </a:r>
            <a:r>
              <a:rPr lang="en-PH" dirty="0" smtClean="0"/>
              <a:t> m.)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Dermoid Cyst</a:t>
            </a:r>
          </a:p>
        </p:txBody>
      </p:sp>
      <p:sp>
        <p:nvSpPr>
          <p:cNvPr id="7373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Asymptomatic lesion in the midline of neck</a:t>
            </a:r>
          </a:p>
          <a:p>
            <a:pPr eaLnBrk="1" hangingPunct="1"/>
            <a:r>
              <a:rPr lang="en-US" smtClean="0">
                <a:effectLst/>
              </a:rPr>
              <a:t>Usually attached to the skin</a:t>
            </a:r>
          </a:p>
          <a:p>
            <a:pPr eaLnBrk="1" hangingPunct="1"/>
            <a:r>
              <a:rPr lang="en-US" smtClean="0">
                <a:effectLst/>
              </a:rPr>
              <a:t>Managed by surgical excision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Dermoid Cyst</a:t>
            </a:r>
          </a:p>
        </p:txBody>
      </p:sp>
      <p:pic>
        <p:nvPicPr>
          <p:cNvPr id="74755" name="Picture 4" descr="000_078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6200" y="2286000"/>
            <a:ext cx="4778375" cy="3186113"/>
          </a:xfrm>
        </p:spPr>
      </p:pic>
      <p:pic>
        <p:nvPicPr>
          <p:cNvPr id="74756" name="Picture 5" descr="000_078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2286000"/>
            <a:ext cx="4768850" cy="317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Dermoid Cyst</a:t>
            </a:r>
          </a:p>
        </p:txBody>
      </p:sp>
      <p:pic>
        <p:nvPicPr>
          <p:cNvPr id="75779" name="Picture 4" descr="000_078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98625" y="1905000"/>
            <a:ext cx="6286500" cy="4191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Ameloblastoma</a:t>
            </a:r>
          </a:p>
        </p:txBody>
      </p:sp>
      <p:sp>
        <p:nvSpPr>
          <p:cNvPr id="7680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Most common odontogenic tumor</a:t>
            </a:r>
          </a:p>
          <a:p>
            <a:pPr eaLnBrk="1" hangingPunct="1"/>
            <a:r>
              <a:rPr lang="en-US" smtClean="0">
                <a:effectLst/>
              </a:rPr>
              <a:t>Benign but locally invasive neoplasm</a:t>
            </a:r>
          </a:p>
          <a:p>
            <a:pPr eaLnBrk="1" hangingPunct="1"/>
            <a:r>
              <a:rPr lang="en-US" smtClean="0">
                <a:effectLst/>
              </a:rPr>
              <a:t>Usually occur in the 4</a:t>
            </a:r>
            <a:r>
              <a:rPr lang="en-US" baseline="30000" smtClean="0">
                <a:effectLst/>
              </a:rPr>
              <a:t>th</a:t>
            </a:r>
            <a:r>
              <a:rPr lang="en-US" smtClean="0">
                <a:effectLst/>
              </a:rPr>
              <a:t> – 5</a:t>
            </a:r>
            <a:r>
              <a:rPr lang="en-US" baseline="30000" smtClean="0">
                <a:effectLst/>
              </a:rPr>
              <a:t>th</a:t>
            </a:r>
            <a:r>
              <a:rPr lang="en-US" smtClean="0">
                <a:effectLst/>
              </a:rPr>
              <a:t> decade of life</a:t>
            </a:r>
          </a:p>
          <a:p>
            <a:pPr eaLnBrk="1" hangingPunct="1"/>
            <a:r>
              <a:rPr lang="en-US" smtClean="0">
                <a:effectLst/>
              </a:rPr>
              <a:t>80% occur in the mandible</a:t>
            </a:r>
          </a:p>
          <a:p>
            <a:pPr eaLnBrk="1" hangingPunct="1"/>
            <a:r>
              <a:rPr lang="en-US" smtClean="0">
                <a:effectLst/>
              </a:rPr>
              <a:t>Typical presentation is a gradually expanding, painless swelling</a:t>
            </a:r>
          </a:p>
          <a:p>
            <a:pPr eaLnBrk="1" hangingPunct="1"/>
            <a:r>
              <a:rPr lang="en-US" smtClean="0">
                <a:effectLst/>
              </a:rPr>
              <a:t>Management: Marsupialization to wide resection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Ameloblastoma</a:t>
            </a:r>
          </a:p>
        </p:txBody>
      </p:sp>
      <p:pic>
        <p:nvPicPr>
          <p:cNvPr id="77827" name="Picture 4" descr="IMG_0434"/>
          <p:cNvPicPr>
            <a:picLocks noChangeAspect="1" noChangeArrowheads="1"/>
          </p:cNvPicPr>
          <p:nvPr/>
        </p:nvPicPr>
        <p:blipFill>
          <a:blip r:embed="rId2"/>
          <a:srcRect l="25455" r="18182"/>
          <a:stretch>
            <a:fillRect/>
          </a:stretch>
        </p:blipFill>
        <p:spPr bwMode="auto">
          <a:xfrm>
            <a:off x="1371600" y="2133600"/>
            <a:ext cx="30353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Picture 5"/>
          <p:cNvPicPr>
            <a:picLocks noChangeAspect="1" noChangeArrowheads="1"/>
          </p:cNvPicPr>
          <p:nvPr/>
        </p:nvPicPr>
        <p:blipFill>
          <a:blip r:embed="rId3"/>
          <a:srcRect l="25455" r="14546"/>
          <a:stretch>
            <a:fillRect/>
          </a:stretch>
        </p:blipFill>
        <p:spPr bwMode="auto">
          <a:xfrm>
            <a:off x="5075238" y="2133600"/>
            <a:ext cx="3230562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9" name="Rectangle 6"/>
          <p:cNvSpPr>
            <a:spLocks noChangeArrowheads="1"/>
          </p:cNvSpPr>
          <p:nvPr/>
        </p:nvSpPr>
        <p:spPr bwMode="auto">
          <a:xfrm>
            <a:off x="1981200" y="3429000"/>
            <a:ext cx="13716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  <p:sp>
        <p:nvSpPr>
          <p:cNvPr id="77830" name="Rectangle 7"/>
          <p:cNvSpPr>
            <a:spLocks noChangeArrowheads="1"/>
          </p:cNvSpPr>
          <p:nvPr/>
        </p:nvSpPr>
        <p:spPr bwMode="auto">
          <a:xfrm>
            <a:off x="5791200" y="3733800"/>
            <a:ext cx="16764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4"/>
          <p:cNvSpPr>
            <a:spLocks noGrp="1" noRot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Ameloblastoma</a:t>
            </a:r>
          </a:p>
        </p:txBody>
      </p:sp>
      <p:pic>
        <p:nvPicPr>
          <p:cNvPr id="78851" name="Picture 5" descr="DCP_247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1447800"/>
            <a:ext cx="4038600" cy="267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6" descr="DCP_247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3276600"/>
            <a:ext cx="5105400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Ameloblastoma</a:t>
            </a:r>
          </a:p>
        </p:txBody>
      </p:sp>
      <p:pic>
        <p:nvPicPr>
          <p:cNvPr id="79875" name="Picture 4" descr="P101008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47875" y="1905000"/>
            <a:ext cx="5588000" cy="4191000"/>
          </a:xfrm>
        </p:spPr>
      </p:pic>
      <p:sp>
        <p:nvSpPr>
          <p:cNvPr id="79876" name="Rectangle 5"/>
          <p:cNvSpPr>
            <a:spLocks noChangeArrowheads="1"/>
          </p:cNvSpPr>
          <p:nvPr/>
        </p:nvSpPr>
        <p:spPr bwMode="auto">
          <a:xfrm>
            <a:off x="4038600" y="2590800"/>
            <a:ext cx="12192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Ameloblastoma</a:t>
            </a:r>
          </a:p>
        </p:txBody>
      </p:sp>
      <p:pic>
        <p:nvPicPr>
          <p:cNvPr id="80899" name="Picture 4" descr="P1010107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1962150"/>
            <a:ext cx="4800600" cy="3600450"/>
          </a:xfrm>
        </p:spPr>
      </p:pic>
      <p:pic>
        <p:nvPicPr>
          <p:cNvPr id="80900" name="Picture 5" descr="P10101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29200" y="1676400"/>
            <a:ext cx="3986213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Ameloblastoma</a:t>
            </a:r>
          </a:p>
        </p:txBody>
      </p:sp>
      <p:pic>
        <p:nvPicPr>
          <p:cNvPr id="81923" name="Picture 4" descr="P1010119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6525" y="2209800"/>
            <a:ext cx="4359275" cy="3270250"/>
          </a:xfrm>
        </p:spPr>
      </p:pic>
      <p:pic>
        <p:nvPicPr>
          <p:cNvPr id="81924" name="Picture 5" descr="P10101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2190750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Ameloblastoma</a:t>
            </a:r>
          </a:p>
        </p:txBody>
      </p:sp>
      <p:pic>
        <p:nvPicPr>
          <p:cNvPr id="82947" name="Picture 4" descr="P1010128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47875" y="1905000"/>
            <a:ext cx="5588000" cy="4191000"/>
          </a:xfrm>
        </p:spPr>
      </p:pic>
      <p:sp>
        <p:nvSpPr>
          <p:cNvPr id="82948" name="Rectangle 5"/>
          <p:cNvSpPr>
            <a:spLocks noChangeArrowheads="1"/>
          </p:cNvSpPr>
          <p:nvPr/>
        </p:nvSpPr>
        <p:spPr bwMode="auto">
          <a:xfrm>
            <a:off x="3581400" y="1905000"/>
            <a:ext cx="14478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PH" dirty="0" smtClean="0"/>
              <a:t>Second </a:t>
            </a:r>
            <a:r>
              <a:rPr lang="en-PH" dirty="0" err="1" smtClean="0"/>
              <a:t>branchial</a:t>
            </a:r>
            <a:r>
              <a:rPr lang="en-PH" dirty="0" smtClean="0"/>
              <a:t> 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Cartilage (Reichert’s cartilage)</a:t>
            </a:r>
          </a:p>
          <a:p>
            <a:pPr lvl="2" eaLnBrk="1" hangingPunct="1">
              <a:defRPr/>
            </a:pPr>
            <a:r>
              <a:rPr lang="en-PH" dirty="0" err="1" smtClean="0"/>
              <a:t>Styloid</a:t>
            </a:r>
            <a:r>
              <a:rPr lang="en-PH" dirty="0" smtClean="0"/>
              <a:t> process</a:t>
            </a:r>
          </a:p>
          <a:p>
            <a:pPr lvl="2" eaLnBrk="1" hangingPunct="1">
              <a:defRPr/>
            </a:pPr>
            <a:r>
              <a:rPr lang="en-PH" dirty="0" err="1" smtClean="0"/>
              <a:t>Manubrium</a:t>
            </a:r>
            <a:r>
              <a:rPr lang="en-PH" dirty="0" smtClean="0"/>
              <a:t> of </a:t>
            </a:r>
            <a:r>
              <a:rPr lang="en-PH" dirty="0" err="1" smtClean="0"/>
              <a:t>malleus</a:t>
            </a:r>
            <a:endParaRPr lang="en-PH" dirty="0" smtClean="0"/>
          </a:p>
          <a:p>
            <a:pPr lvl="2" eaLnBrk="1" hangingPunct="1">
              <a:defRPr/>
            </a:pPr>
            <a:r>
              <a:rPr lang="en-PH" dirty="0" smtClean="0"/>
              <a:t>Long process of </a:t>
            </a:r>
            <a:r>
              <a:rPr lang="en-PH" dirty="0" err="1" smtClean="0"/>
              <a:t>incus</a:t>
            </a:r>
            <a:endParaRPr lang="en-PH" dirty="0" smtClean="0"/>
          </a:p>
          <a:p>
            <a:pPr lvl="2" eaLnBrk="1" hangingPunct="1">
              <a:defRPr/>
            </a:pPr>
            <a:r>
              <a:rPr lang="en-PH" dirty="0" smtClean="0"/>
              <a:t>Stapes</a:t>
            </a:r>
          </a:p>
          <a:p>
            <a:pPr lvl="2" eaLnBrk="1" hangingPunct="1">
              <a:defRPr/>
            </a:pPr>
            <a:r>
              <a:rPr lang="en-PH" dirty="0" smtClean="0"/>
              <a:t>Part of body and lesser </a:t>
            </a:r>
            <a:r>
              <a:rPr lang="en-PH" dirty="0" err="1" smtClean="0"/>
              <a:t>cornu</a:t>
            </a:r>
            <a:r>
              <a:rPr lang="en-PH" dirty="0" smtClean="0"/>
              <a:t> </a:t>
            </a:r>
            <a:r>
              <a:rPr lang="en-PH" dirty="0" err="1" smtClean="0"/>
              <a:t>pf</a:t>
            </a:r>
            <a:r>
              <a:rPr lang="en-PH" dirty="0" smtClean="0"/>
              <a:t> hyoid bone</a:t>
            </a:r>
          </a:p>
          <a:p>
            <a:pPr lvl="2" eaLnBrk="1" hangingPunct="1">
              <a:defRPr/>
            </a:pPr>
            <a:r>
              <a:rPr lang="en-PH" dirty="0" err="1" smtClean="0"/>
              <a:t>Stylohyoid</a:t>
            </a:r>
            <a:r>
              <a:rPr lang="en-PH" dirty="0" smtClean="0"/>
              <a:t> ligament	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Lingual Thyroid</a:t>
            </a:r>
          </a:p>
        </p:txBody>
      </p:sp>
      <p:pic>
        <p:nvPicPr>
          <p:cNvPr id="83971" name="Picture 5" descr="000_134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1200" y="2209800"/>
            <a:ext cx="50292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2" name="Oval 8"/>
          <p:cNvSpPr>
            <a:spLocks noChangeArrowheads="1"/>
          </p:cNvSpPr>
          <p:nvPr/>
        </p:nvSpPr>
        <p:spPr bwMode="auto">
          <a:xfrm>
            <a:off x="4114800" y="3429000"/>
            <a:ext cx="1219200" cy="762000"/>
          </a:xfrm>
          <a:prstGeom prst="ellips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Benign (Non-infectious)</a:t>
            </a:r>
          </a:p>
        </p:txBody>
      </p:sp>
      <p:sp>
        <p:nvSpPr>
          <p:cNvPr id="8499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Salivary Glands</a:t>
            </a:r>
          </a:p>
          <a:p>
            <a:pPr lvl="1" eaLnBrk="1" hangingPunct="1"/>
            <a:r>
              <a:rPr lang="en-US" smtClean="0">
                <a:effectLst/>
              </a:rPr>
              <a:t>Pleomorphic Adenoma</a:t>
            </a:r>
          </a:p>
          <a:p>
            <a:pPr lvl="1" eaLnBrk="1" hangingPunct="1"/>
            <a:r>
              <a:rPr lang="en-US" smtClean="0">
                <a:effectLst/>
              </a:rPr>
              <a:t>Warthins Tumor</a:t>
            </a:r>
          </a:p>
          <a:p>
            <a:pPr lvl="1" eaLnBrk="1" hangingPunct="1"/>
            <a:r>
              <a:rPr lang="en-US" smtClean="0">
                <a:effectLst/>
              </a:rPr>
              <a:t>Chronic Sialoadenitis</a:t>
            </a:r>
          </a:p>
          <a:p>
            <a:pPr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Pleomorphic Adenoma</a:t>
            </a:r>
          </a:p>
        </p:txBody>
      </p:sp>
      <p:sp>
        <p:nvSpPr>
          <p:cNvPr id="8601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Most common benign salivary gland tumor</a:t>
            </a:r>
          </a:p>
          <a:p>
            <a:pPr eaLnBrk="1" hangingPunct="1"/>
            <a:r>
              <a:rPr lang="en-US" smtClean="0">
                <a:effectLst/>
              </a:rPr>
              <a:t>Slow growing, well demarcated</a:t>
            </a:r>
          </a:p>
          <a:p>
            <a:pPr eaLnBrk="1" hangingPunct="1"/>
            <a:r>
              <a:rPr lang="en-US" smtClean="0">
                <a:effectLst/>
              </a:rPr>
              <a:t>Usually in the parotid gland</a:t>
            </a:r>
          </a:p>
          <a:p>
            <a:pPr eaLnBrk="1" hangingPunct="1"/>
            <a:r>
              <a:rPr lang="en-US" smtClean="0">
                <a:effectLst/>
              </a:rPr>
              <a:t>Management: parotidectomy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Pleomorphic Adenoma</a:t>
            </a:r>
          </a:p>
        </p:txBody>
      </p:sp>
      <p:pic>
        <p:nvPicPr>
          <p:cNvPr id="87043" name="Picture 4" descr="IMG_200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42900" y="2057400"/>
            <a:ext cx="2857500" cy="3810000"/>
          </a:xfrm>
        </p:spPr>
      </p:pic>
      <p:pic>
        <p:nvPicPr>
          <p:cNvPr id="87044" name="Picture 5" descr="000_13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2057400"/>
            <a:ext cx="2513013" cy="376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5" name="Picture 6" descr="IMG_04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62650" y="2057400"/>
            <a:ext cx="280035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46" name="Rectangle 7"/>
          <p:cNvSpPr>
            <a:spLocks noChangeArrowheads="1"/>
          </p:cNvSpPr>
          <p:nvPr/>
        </p:nvSpPr>
        <p:spPr bwMode="auto">
          <a:xfrm>
            <a:off x="4800600" y="3124200"/>
            <a:ext cx="6096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  <p:sp>
        <p:nvSpPr>
          <p:cNvPr id="87047" name="Rectangle 8"/>
          <p:cNvSpPr>
            <a:spLocks noChangeArrowheads="1"/>
          </p:cNvSpPr>
          <p:nvPr/>
        </p:nvSpPr>
        <p:spPr bwMode="auto">
          <a:xfrm>
            <a:off x="6324600" y="3124200"/>
            <a:ext cx="3810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Warthin’s Tumor</a:t>
            </a:r>
          </a:p>
        </p:txBody>
      </p:sp>
      <p:sp>
        <p:nvSpPr>
          <p:cNvPr id="8806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Papillary cystadenoma lymphomatosum</a:t>
            </a:r>
          </a:p>
          <a:p>
            <a:pPr eaLnBrk="1" hangingPunct="1"/>
            <a:r>
              <a:rPr lang="en-US" smtClean="0">
                <a:effectLst/>
              </a:rPr>
              <a:t>Almost exclusively found in older males</a:t>
            </a:r>
          </a:p>
          <a:p>
            <a:pPr eaLnBrk="1" hangingPunct="1"/>
            <a:r>
              <a:rPr lang="en-US" smtClean="0">
                <a:effectLst/>
              </a:rPr>
              <a:t>5 – 10% of all parotid tumors</a:t>
            </a:r>
          </a:p>
          <a:p>
            <a:pPr eaLnBrk="1" hangingPunct="1"/>
            <a:r>
              <a:rPr lang="en-US" smtClean="0">
                <a:effectLst/>
              </a:rPr>
              <a:t>Painless, slow growing, non-tender cystic mass</a:t>
            </a:r>
          </a:p>
          <a:p>
            <a:pPr eaLnBrk="1" hangingPunct="1"/>
            <a:r>
              <a:rPr lang="en-US" smtClean="0">
                <a:effectLst/>
              </a:rPr>
              <a:t>Management: parotidectomy</a:t>
            </a:r>
          </a:p>
          <a:p>
            <a:pPr eaLnBrk="1" hangingPunct="1"/>
            <a:endParaRPr lang="en-US" smtClean="0">
              <a:effectLst/>
            </a:endParaRPr>
          </a:p>
          <a:p>
            <a:pPr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Warthin’s Tumor</a:t>
            </a:r>
          </a:p>
        </p:txBody>
      </p:sp>
      <p:pic>
        <p:nvPicPr>
          <p:cNvPr id="89091" name="Picture 4" descr="100_0045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 l="15254"/>
          <a:stretch>
            <a:fillRect/>
          </a:stretch>
        </p:blipFill>
        <p:spPr>
          <a:xfrm>
            <a:off x="685800" y="1957388"/>
            <a:ext cx="4267200" cy="3776662"/>
          </a:xfrm>
        </p:spPr>
      </p:pic>
      <p:pic>
        <p:nvPicPr>
          <p:cNvPr id="89092" name="Picture 5" descr="100_0046"/>
          <p:cNvPicPr>
            <a:picLocks noChangeAspect="1" noChangeArrowheads="1"/>
          </p:cNvPicPr>
          <p:nvPr/>
        </p:nvPicPr>
        <p:blipFill>
          <a:blip r:embed="rId3"/>
          <a:srcRect l="14815" r="7408"/>
          <a:stretch>
            <a:fillRect/>
          </a:stretch>
        </p:blipFill>
        <p:spPr bwMode="auto">
          <a:xfrm>
            <a:off x="5257800" y="1981200"/>
            <a:ext cx="3563938" cy="373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9093" name="Rectangle 6"/>
          <p:cNvSpPr>
            <a:spLocks noChangeArrowheads="1"/>
          </p:cNvSpPr>
          <p:nvPr/>
        </p:nvSpPr>
        <p:spPr bwMode="auto">
          <a:xfrm>
            <a:off x="5715000" y="2133600"/>
            <a:ext cx="10668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Benign (Non-infectious)</a:t>
            </a:r>
          </a:p>
        </p:txBody>
      </p:sp>
      <p:sp>
        <p:nvSpPr>
          <p:cNvPr id="9011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Neck </a:t>
            </a:r>
          </a:p>
          <a:p>
            <a:pPr lvl="1" eaLnBrk="1" hangingPunct="1"/>
            <a:r>
              <a:rPr lang="en-US" smtClean="0">
                <a:effectLst/>
              </a:rPr>
              <a:t>Thyroid</a:t>
            </a:r>
          </a:p>
          <a:p>
            <a:pPr lvl="1" eaLnBrk="1" hangingPunct="1"/>
            <a:r>
              <a:rPr lang="en-US" smtClean="0">
                <a:effectLst/>
              </a:rPr>
              <a:t>Larynx</a:t>
            </a:r>
          </a:p>
          <a:p>
            <a:pPr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Nodular Non-toxic Goiter</a:t>
            </a:r>
          </a:p>
        </p:txBody>
      </p:sp>
      <p:sp>
        <p:nvSpPr>
          <p:cNvPr id="9113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Most common non-neoplastic thyroid mass</a:t>
            </a:r>
          </a:p>
          <a:p>
            <a:pPr eaLnBrk="1" hangingPunct="1"/>
            <a:r>
              <a:rPr lang="en-US" smtClean="0">
                <a:effectLst/>
              </a:rPr>
              <a:t>More common in women</a:t>
            </a:r>
          </a:p>
          <a:p>
            <a:pPr eaLnBrk="1" hangingPunct="1"/>
            <a:r>
              <a:rPr lang="en-US" smtClean="0">
                <a:effectLst/>
              </a:rPr>
              <a:t>Management: thyroidectomy</a:t>
            </a:r>
          </a:p>
          <a:p>
            <a:pPr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Nodular Non-toxic Goiter</a:t>
            </a:r>
          </a:p>
        </p:txBody>
      </p:sp>
      <p:pic>
        <p:nvPicPr>
          <p:cNvPr id="92163" name="Picture 4" descr="Tenorio, Remigia 006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93800" y="1905000"/>
            <a:ext cx="2844800" cy="4267200"/>
          </a:xfrm>
        </p:spPr>
      </p:pic>
      <p:sp>
        <p:nvSpPr>
          <p:cNvPr id="92164" name="Rectangle 5"/>
          <p:cNvSpPr>
            <a:spLocks noChangeArrowheads="1"/>
          </p:cNvSpPr>
          <p:nvPr/>
        </p:nvSpPr>
        <p:spPr bwMode="auto">
          <a:xfrm>
            <a:off x="1752600" y="2209800"/>
            <a:ext cx="16764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  <p:pic>
        <p:nvPicPr>
          <p:cNvPr id="92165" name="Picture 6" descr="000_0795"/>
          <p:cNvPicPr>
            <a:picLocks noChangeAspect="1" noChangeArrowheads="1"/>
          </p:cNvPicPr>
          <p:nvPr/>
        </p:nvPicPr>
        <p:blipFill>
          <a:blip r:embed="rId3"/>
          <a:srcRect l="20290" r="21739"/>
          <a:stretch>
            <a:fillRect/>
          </a:stretch>
        </p:blipFill>
        <p:spPr bwMode="auto">
          <a:xfrm>
            <a:off x="4724400" y="1981200"/>
            <a:ext cx="35782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66" name="Rectangle 7"/>
          <p:cNvSpPr>
            <a:spLocks noChangeArrowheads="1"/>
          </p:cNvSpPr>
          <p:nvPr/>
        </p:nvSpPr>
        <p:spPr bwMode="auto">
          <a:xfrm>
            <a:off x="5105400" y="2362200"/>
            <a:ext cx="22860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Malignant</a:t>
            </a:r>
          </a:p>
        </p:txBody>
      </p:sp>
      <p:sp>
        <p:nvSpPr>
          <p:cNvPr id="9318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Skin Lesions</a:t>
            </a:r>
          </a:p>
          <a:p>
            <a:pPr lvl="1" eaLnBrk="1" hangingPunct="1"/>
            <a:r>
              <a:rPr lang="en-US" smtClean="0">
                <a:effectLst/>
              </a:rPr>
              <a:t>Basal cell CA</a:t>
            </a:r>
          </a:p>
          <a:p>
            <a:pPr lvl="1" eaLnBrk="1" hangingPunct="1"/>
            <a:r>
              <a:rPr lang="en-US" smtClean="0">
                <a:effectLst/>
              </a:rPr>
              <a:t>Squamous cell CA</a:t>
            </a:r>
          </a:p>
          <a:p>
            <a:pPr lvl="1" eaLnBrk="1" hangingPunct="1"/>
            <a:r>
              <a:rPr lang="en-US" smtClean="0">
                <a:effectLst/>
              </a:rPr>
              <a:t>Malignant Melanoma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PH" dirty="0" smtClean="0"/>
              <a:t>Second </a:t>
            </a:r>
            <a:r>
              <a:rPr lang="en-PH" dirty="0" err="1" smtClean="0"/>
              <a:t>Branchial</a:t>
            </a:r>
            <a:r>
              <a:rPr lang="en-PH" dirty="0" smtClean="0"/>
              <a:t> 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PH" dirty="0" smtClean="0"/>
              <a:t>Mesoderm</a:t>
            </a:r>
          </a:p>
          <a:p>
            <a:pPr lvl="2" eaLnBrk="1" hangingPunct="1">
              <a:defRPr/>
            </a:pPr>
            <a:r>
              <a:rPr lang="en-PH" dirty="0" smtClean="0"/>
              <a:t>Muscles of facial expression from scalp down to </a:t>
            </a:r>
            <a:r>
              <a:rPr lang="en-PH" dirty="0" err="1" smtClean="0"/>
              <a:t>platysma</a:t>
            </a:r>
            <a:r>
              <a:rPr lang="en-PH" dirty="0" smtClean="0"/>
              <a:t> m. of the neck</a:t>
            </a:r>
          </a:p>
          <a:p>
            <a:pPr lvl="2" eaLnBrk="1" hangingPunct="1">
              <a:defRPr/>
            </a:pPr>
            <a:r>
              <a:rPr lang="en-PH" dirty="0" smtClean="0"/>
              <a:t>Posterior belly of </a:t>
            </a:r>
            <a:r>
              <a:rPr lang="en-PH" dirty="0" err="1" smtClean="0"/>
              <a:t>digastric</a:t>
            </a:r>
            <a:r>
              <a:rPr lang="en-PH" dirty="0" smtClean="0"/>
              <a:t> m.</a:t>
            </a:r>
          </a:p>
          <a:p>
            <a:pPr lvl="2" eaLnBrk="1" hangingPunct="1">
              <a:defRPr/>
            </a:pPr>
            <a:r>
              <a:rPr lang="en-PH" dirty="0" err="1" smtClean="0"/>
              <a:t>Stylohyoid</a:t>
            </a:r>
            <a:r>
              <a:rPr lang="en-PH" dirty="0" smtClean="0"/>
              <a:t> m.</a:t>
            </a:r>
          </a:p>
          <a:p>
            <a:pPr lvl="2" eaLnBrk="1" hangingPunct="1">
              <a:defRPr/>
            </a:pPr>
            <a:r>
              <a:rPr lang="en-PH" dirty="0" err="1" smtClean="0"/>
              <a:t>Stapedius</a:t>
            </a:r>
            <a:r>
              <a:rPr lang="en-PH" dirty="0" smtClean="0"/>
              <a:t> 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Basal Cell Carcinoma</a:t>
            </a:r>
          </a:p>
        </p:txBody>
      </p:sp>
      <p:sp>
        <p:nvSpPr>
          <p:cNvPr id="9421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Most common malignancy in humans</a:t>
            </a:r>
          </a:p>
          <a:p>
            <a:pPr eaLnBrk="1" hangingPunct="1"/>
            <a:r>
              <a:rPr lang="en-US" smtClean="0">
                <a:effectLst/>
              </a:rPr>
              <a:t>Head &amp; neck most common site for BCCA</a:t>
            </a:r>
          </a:p>
          <a:p>
            <a:pPr eaLnBrk="1" hangingPunct="1"/>
            <a:r>
              <a:rPr lang="en-US" smtClean="0">
                <a:effectLst/>
              </a:rPr>
              <a:t>Excessive sun exposure</a:t>
            </a:r>
          </a:p>
          <a:p>
            <a:pPr eaLnBrk="1" hangingPunct="1"/>
            <a:r>
              <a:rPr lang="en-US" smtClean="0">
                <a:effectLst/>
              </a:rPr>
              <a:t>65% of skin cancers</a:t>
            </a:r>
          </a:p>
          <a:p>
            <a:pPr eaLnBrk="1" hangingPunct="1"/>
            <a:r>
              <a:rPr lang="en-US" smtClean="0">
                <a:effectLst/>
              </a:rPr>
              <a:t>20% of cancers in males 10% in females</a:t>
            </a:r>
          </a:p>
          <a:p>
            <a:pPr eaLnBrk="1" hangingPunct="1"/>
            <a:r>
              <a:rPr lang="en-US" smtClean="0">
                <a:effectLst/>
              </a:rPr>
              <a:t>Management: surgery, chemical/cryosurgery, Moh’s surgery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 smtClean="0">
                <a:effectLst/>
                <a:latin typeface="Arial" charset="0"/>
              </a:rPr>
              <a:t>Basal Cell Carcinoma</a:t>
            </a:r>
          </a:p>
        </p:txBody>
      </p:sp>
      <p:pic>
        <p:nvPicPr>
          <p:cNvPr id="95235" name="Picture 4" descr="Picture(3) (1)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638800" y="1524000"/>
            <a:ext cx="3124200" cy="2343150"/>
          </a:xfrm>
          <a:noFill/>
        </p:spPr>
      </p:pic>
      <p:pic>
        <p:nvPicPr>
          <p:cNvPr id="95236" name="Picture 6" descr="Picture(10) (1)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838200" y="2114550"/>
            <a:ext cx="4495800" cy="3371850"/>
          </a:xfrm>
          <a:noFill/>
        </p:spPr>
      </p:pic>
      <p:pic>
        <p:nvPicPr>
          <p:cNvPr id="95237" name="Picture 8" descr="Picture(10)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5638800" y="3962400"/>
            <a:ext cx="3124200" cy="2343150"/>
          </a:xfrm>
          <a:noFill/>
        </p:spPr>
      </p:pic>
      <p:sp>
        <p:nvSpPr>
          <p:cNvPr id="95238" name="Rectangle 11"/>
          <p:cNvSpPr>
            <a:spLocks noChangeArrowheads="1"/>
          </p:cNvSpPr>
          <p:nvPr/>
        </p:nvSpPr>
        <p:spPr bwMode="auto">
          <a:xfrm>
            <a:off x="1219200" y="2667000"/>
            <a:ext cx="35052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  <p:sp>
        <p:nvSpPr>
          <p:cNvPr id="95239" name="Rectangle 12"/>
          <p:cNvSpPr>
            <a:spLocks noChangeArrowheads="1"/>
          </p:cNvSpPr>
          <p:nvPr/>
        </p:nvSpPr>
        <p:spPr bwMode="auto">
          <a:xfrm>
            <a:off x="6705600" y="2438400"/>
            <a:ext cx="11430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  <p:sp>
        <p:nvSpPr>
          <p:cNvPr id="95240" name="Rectangle 13"/>
          <p:cNvSpPr>
            <a:spLocks noChangeArrowheads="1"/>
          </p:cNvSpPr>
          <p:nvPr/>
        </p:nvSpPr>
        <p:spPr bwMode="auto">
          <a:xfrm>
            <a:off x="5943600" y="4572000"/>
            <a:ext cx="28194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Squamous Cell Carcinoma</a:t>
            </a:r>
          </a:p>
        </p:txBody>
      </p:sp>
      <p:sp>
        <p:nvSpPr>
          <p:cNvPr id="9625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1981200" y="2667000"/>
            <a:ext cx="5867400" cy="2133600"/>
          </a:xfrm>
        </p:spPr>
        <p:txBody>
          <a:bodyPr/>
          <a:lstStyle/>
          <a:p>
            <a:pPr eaLnBrk="1" hangingPunct="1"/>
            <a:r>
              <a:rPr lang="en-US" smtClean="0">
                <a:effectLst/>
              </a:rPr>
              <a:t>Common skin malignancy</a:t>
            </a:r>
          </a:p>
          <a:p>
            <a:pPr eaLnBrk="1" hangingPunct="1"/>
            <a:r>
              <a:rPr lang="en-US" smtClean="0">
                <a:effectLst/>
              </a:rPr>
              <a:t>Chronic sun exposure</a:t>
            </a:r>
          </a:p>
          <a:p>
            <a:pPr eaLnBrk="1" hangingPunct="1"/>
            <a:r>
              <a:rPr lang="en-US" smtClean="0">
                <a:effectLst/>
              </a:rPr>
              <a:t>Management: surgery +/-   				radiotherapy</a:t>
            </a:r>
          </a:p>
          <a:p>
            <a:pPr lvl="4"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Scalp Squamous Cell CA</a:t>
            </a:r>
          </a:p>
        </p:txBody>
      </p:sp>
      <p:pic>
        <p:nvPicPr>
          <p:cNvPr id="97283" name="Picture 4" descr="P1010030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43400" y="2286000"/>
            <a:ext cx="4343400" cy="3257550"/>
          </a:xfrm>
        </p:spPr>
      </p:pic>
      <p:pic>
        <p:nvPicPr>
          <p:cNvPr id="97284" name="Picture 5" descr="Copy of P10101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4495800"/>
            <a:ext cx="3048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5" name="Picture 6" descr="Copy of P1010164"/>
          <p:cNvPicPr>
            <a:picLocks noChangeAspect="1" noChangeArrowheads="1"/>
          </p:cNvPicPr>
          <p:nvPr/>
        </p:nvPicPr>
        <p:blipFill>
          <a:blip r:embed="rId4"/>
          <a:srcRect l="24074"/>
          <a:stretch>
            <a:fillRect/>
          </a:stretch>
        </p:blipFill>
        <p:spPr bwMode="auto">
          <a:xfrm>
            <a:off x="838200" y="1330325"/>
            <a:ext cx="3048000" cy="286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Scalp Squamous Cell CA</a:t>
            </a:r>
          </a:p>
        </p:txBody>
      </p:sp>
      <p:pic>
        <p:nvPicPr>
          <p:cNvPr id="98307" name="Picture 4" descr="P101003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8200" y="2286000"/>
            <a:ext cx="4267200" cy="3200400"/>
          </a:xfrm>
        </p:spPr>
      </p:pic>
      <p:pic>
        <p:nvPicPr>
          <p:cNvPr id="98308" name="Picture 5" descr="P101003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28600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Scalp Squamous Cell CA</a:t>
            </a:r>
          </a:p>
        </p:txBody>
      </p:sp>
      <p:pic>
        <p:nvPicPr>
          <p:cNvPr id="99331" name="Picture 4" descr="P101004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2400" y="1981200"/>
            <a:ext cx="4419600" cy="3314700"/>
          </a:xfrm>
        </p:spPr>
      </p:pic>
      <p:pic>
        <p:nvPicPr>
          <p:cNvPr id="99332" name="Picture 5" descr="P10100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000250"/>
            <a:ext cx="43434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Malignant Melanoma</a:t>
            </a:r>
          </a:p>
        </p:txBody>
      </p:sp>
      <p:sp>
        <p:nvSpPr>
          <p:cNvPr id="10035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3</a:t>
            </a:r>
            <a:r>
              <a:rPr lang="en-US" baseline="30000" smtClean="0">
                <a:effectLst/>
              </a:rPr>
              <a:t>rd</a:t>
            </a:r>
            <a:r>
              <a:rPr lang="en-US" smtClean="0">
                <a:effectLst/>
              </a:rPr>
              <a:t> most common skin cancer</a:t>
            </a:r>
          </a:p>
          <a:p>
            <a:pPr eaLnBrk="1" hangingPunct="1"/>
            <a:r>
              <a:rPr lang="en-US" smtClean="0">
                <a:effectLst/>
              </a:rPr>
              <a:t>Suspect if changes in: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>
                <a:effectLst/>
              </a:rPr>
              <a:t>		color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>
                <a:effectLst/>
              </a:rPr>
              <a:t>		border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>
                <a:effectLst/>
              </a:rPr>
              <a:t>		topography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>
                <a:effectLst/>
              </a:rPr>
              <a:t>		surrounding tissue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smtClean="0">
                <a:effectLst/>
              </a:rPr>
              <a:t>Management: surgery</a:t>
            </a:r>
          </a:p>
          <a:p>
            <a:pPr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Malignant</a:t>
            </a:r>
          </a:p>
        </p:txBody>
      </p:sp>
      <p:sp>
        <p:nvSpPr>
          <p:cNvPr id="1013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Paranasal Sinus</a:t>
            </a:r>
          </a:p>
          <a:p>
            <a:pPr lvl="1" eaLnBrk="1" hangingPunct="1"/>
            <a:r>
              <a:rPr lang="en-US" smtClean="0">
                <a:effectLst/>
              </a:rPr>
              <a:t>Squamous Cell Carcinoma</a:t>
            </a:r>
          </a:p>
          <a:p>
            <a:pPr lvl="1" eaLnBrk="1" hangingPunct="1"/>
            <a:r>
              <a:rPr lang="en-US" smtClean="0">
                <a:effectLst/>
              </a:rPr>
              <a:t>Esthesioneuroblastoma</a:t>
            </a:r>
          </a:p>
          <a:p>
            <a:pPr lvl="1" eaLnBrk="1" hangingPunct="1"/>
            <a:endParaRPr lang="en-US" smtClean="0">
              <a:effectLst/>
            </a:endParaRPr>
          </a:p>
          <a:p>
            <a:pPr lvl="1" eaLnBrk="1" hangingPunct="1"/>
            <a:r>
              <a:rPr lang="en-US" smtClean="0">
                <a:effectLst/>
              </a:rPr>
              <a:t>Management: surgery +/- radiotherapy</a:t>
            </a:r>
          </a:p>
          <a:p>
            <a:pPr eaLnBrk="1" hangingPunct="1"/>
            <a:endParaRPr lang="en-US" smtClean="0"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  <a:latin typeface="Arial" charset="0"/>
              </a:rPr>
              <a:t>Esthesioneuroblastoma</a:t>
            </a:r>
          </a:p>
        </p:txBody>
      </p:sp>
      <p:sp>
        <p:nvSpPr>
          <p:cNvPr id="10240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effectLst/>
              </a:rPr>
              <a:t>100 pediatric cases in the literature</a:t>
            </a:r>
          </a:p>
          <a:p>
            <a:pPr eaLnBrk="1" hangingPunct="1"/>
            <a:r>
              <a:rPr lang="en-US" smtClean="0">
                <a:effectLst/>
              </a:rPr>
              <a:t>Teenagers, boys &gt; girls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smtClean="0">
                <a:effectLst/>
                <a:latin typeface="Arial" charset="0"/>
              </a:rPr>
              <a:t>Maxillary CA</a:t>
            </a:r>
          </a:p>
        </p:txBody>
      </p:sp>
      <p:sp>
        <p:nvSpPr>
          <p:cNvPr id="103427" name="Rectangle 6"/>
          <p:cNvSpPr>
            <a:spLocks noChangeArrowheads="1"/>
          </p:cNvSpPr>
          <p:nvPr/>
        </p:nvSpPr>
        <p:spPr bwMode="auto">
          <a:xfrm>
            <a:off x="1295400" y="3429000"/>
            <a:ext cx="6858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PH"/>
          </a:p>
        </p:txBody>
      </p:sp>
      <p:pic>
        <p:nvPicPr>
          <p:cNvPr id="103428" name="Picture 9" descr="DCP_2380"/>
          <p:cNvPicPr>
            <a:picLocks noChangeAspect="1" noChangeArrowheads="1"/>
          </p:cNvPicPr>
          <p:nvPr/>
        </p:nvPicPr>
        <p:blipFill>
          <a:blip r:embed="rId2"/>
          <a:srcRect l="14516" r="33871"/>
          <a:stretch>
            <a:fillRect/>
          </a:stretch>
        </p:blipFill>
        <p:spPr bwMode="auto">
          <a:xfrm>
            <a:off x="1160463" y="1905000"/>
            <a:ext cx="325913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29" name="Picture 10" descr="DCP_2379"/>
          <p:cNvPicPr>
            <a:picLocks noChangeAspect="1" noChangeArrowheads="1"/>
          </p:cNvPicPr>
          <p:nvPr/>
        </p:nvPicPr>
        <p:blipFill>
          <a:blip r:embed="rId3"/>
          <a:srcRect l="22580" r="29033"/>
          <a:stretch>
            <a:fillRect/>
          </a:stretch>
        </p:blipFill>
        <p:spPr bwMode="auto">
          <a:xfrm>
            <a:off x="5181600" y="1905000"/>
            <a:ext cx="3055938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lass Layers">
  <a:themeElements>
    <a:clrScheme name="Glass Layers 6">
      <a:dk1>
        <a:srgbClr val="48486A"/>
      </a:dk1>
      <a:lt1>
        <a:srgbClr val="FFFFFF"/>
      </a:lt1>
      <a:dk2>
        <a:srgbClr val="000099"/>
      </a:dk2>
      <a:lt2>
        <a:srgbClr val="F8F8F8"/>
      </a:lt2>
      <a:accent1>
        <a:srgbClr val="6699FF"/>
      </a:accent1>
      <a:accent2>
        <a:srgbClr val="0000FF"/>
      </a:accent2>
      <a:accent3>
        <a:srgbClr val="AAAACA"/>
      </a:accent3>
      <a:accent4>
        <a:srgbClr val="DADADA"/>
      </a:accent4>
      <a:accent5>
        <a:srgbClr val="B8CAFF"/>
      </a:accent5>
      <a:accent6>
        <a:srgbClr val="0000E7"/>
      </a:accent6>
      <a:hlink>
        <a:srgbClr val="3DCCFF"/>
      </a:hlink>
      <a:folHlink>
        <a:srgbClr val="CCECFF"/>
      </a:folHlink>
    </a:clrScheme>
    <a:fontScheme name="Glass Layers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lass Layers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ass Layers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ass Layers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992</TotalTime>
  <Words>1823</Words>
  <Application>Microsoft Office PowerPoint</Application>
  <PresentationFormat>On-screen Show (4:3)</PresentationFormat>
  <Paragraphs>492</Paragraphs>
  <Slides>128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128</vt:i4>
      </vt:variant>
    </vt:vector>
  </HeadingPairs>
  <TitlesOfParts>
    <vt:vector size="129" baseType="lpstr">
      <vt:lpstr>Glass Layers</vt:lpstr>
      <vt:lpstr>Head &amp; Neck Surgery</vt:lpstr>
      <vt:lpstr>Objectives</vt:lpstr>
      <vt:lpstr>Slide 3</vt:lpstr>
      <vt:lpstr>Slide 4</vt:lpstr>
      <vt:lpstr>5 WEEKS</vt:lpstr>
      <vt:lpstr>First Branchial Arch</vt:lpstr>
      <vt:lpstr>First Branchial arch</vt:lpstr>
      <vt:lpstr>Second branchial arch</vt:lpstr>
      <vt:lpstr>Second Branchial arch</vt:lpstr>
      <vt:lpstr>Third branchial arch</vt:lpstr>
      <vt:lpstr>4th, 5th, 6th Branchial arches</vt:lpstr>
      <vt:lpstr>4th, 5th,6th Branchial arches</vt:lpstr>
      <vt:lpstr>Pharyngeal pouches</vt:lpstr>
      <vt:lpstr>First pharyngeal pouch</vt:lpstr>
      <vt:lpstr>Second pharyngeal pouch</vt:lpstr>
      <vt:lpstr>Third pharyngeal pouch</vt:lpstr>
      <vt:lpstr>Fourth pharyngeal pouch</vt:lpstr>
      <vt:lpstr>5th, 6th pharyngeal pouch (ultimobranchial body)</vt:lpstr>
      <vt:lpstr>Innervation</vt:lpstr>
      <vt:lpstr>Innervation</vt:lpstr>
      <vt:lpstr>Innervation</vt:lpstr>
      <vt:lpstr>Triangles of the Neck</vt:lpstr>
      <vt:lpstr>Triangles of the Neck</vt:lpstr>
      <vt:lpstr>Lymphatics of the Head &amp; Neck</vt:lpstr>
      <vt:lpstr>Lymphatics of the Head &amp; Neck</vt:lpstr>
      <vt:lpstr>Lymphatics of the Head &amp; Neck</vt:lpstr>
      <vt:lpstr>Lymphatics of the Head &amp; Neck</vt:lpstr>
      <vt:lpstr>Lymphatics of the Head &amp; Neck</vt:lpstr>
      <vt:lpstr>Slide 29</vt:lpstr>
      <vt:lpstr>Levels of Lymph Nodes</vt:lpstr>
      <vt:lpstr>Levels of Lymph Nodes</vt:lpstr>
      <vt:lpstr>Diagnosis</vt:lpstr>
      <vt:lpstr>Diagnosis</vt:lpstr>
      <vt:lpstr>Diagnosis</vt:lpstr>
      <vt:lpstr>Diagnosis</vt:lpstr>
      <vt:lpstr>Slide 36</vt:lpstr>
      <vt:lpstr>Neck Masses</vt:lpstr>
      <vt:lpstr>Neck Masses</vt:lpstr>
      <vt:lpstr>Congenital Lesions</vt:lpstr>
      <vt:lpstr>Hemangiomas</vt:lpstr>
      <vt:lpstr>Hemangioma</vt:lpstr>
      <vt:lpstr>Lymphangiomas</vt:lpstr>
      <vt:lpstr>Lymphangioma</vt:lpstr>
      <vt:lpstr>Lymphangioma  Cystic Hygroma</vt:lpstr>
      <vt:lpstr>Lymphangioma  Cystic Hygroma</vt:lpstr>
      <vt:lpstr>Lymphangioma  Cystic Hygroma</vt:lpstr>
      <vt:lpstr>Lymphangioma  Cystic Hygroma</vt:lpstr>
      <vt:lpstr>Lymphangioma  Cystic Hygroma</vt:lpstr>
      <vt:lpstr>Thyroglossal Duct Cyst</vt:lpstr>
      <vt:lpstr>Branchial Cleft Cyst</vt:lpstr>
      <vt:lpstr>Branchial Cleft Cyst</vt:lpstr>
      <vt:lpstr>Benign (Infectious)</vt:lpstr>
      <vt:lpstr>TB Adenitis</vt:lpstr>
      <vt:lpstr>Reactive Lymphadenitis</vt:lpstr>
      <vt:lpstr>Slide 55</vt:lpstr>
      <vt:lpstr>Parotitis</vt:lpstr>
      <vt:lpstr>Ludwig’s Angina</vt:lpstr>
      <vt:lpstr>Ludwig’s Angina</vt:lpstr>
      <vt:lpstr>Benign (Non-infectious)</vt:lpstr>
      <vt:lpstr>Benign (Non-infectious)</vt:lpstr>
      <vt:lpstr>Juvenile Angiofibroma</vt:lpstr>
      <vt:lpstr>Angiofibroma</vt:lpstr>
      <vt:lpstr>Angiofibroma</vt:lpstr>
      <vt:lpstr>Benign (Non-infectious)</vt:lpstr>
      <vt:lpstr>Dentigerous Cyst</vt:lpstr>
      <vt:lpstr>Dentigerous Cysts</vt:lpstr>
      <vt:lpstr>Dentigerous Cysts</vt:lpstr>
      <vt:lpstr>Ranula</vt:lpstr>
      <vt:lpstr>Plunging Ranula</vt:lpstr>
      <vt:lpstr>Dermoid Cyst</vt:lpstr>
      <vt:lpstr>Dermoid Cyst</vt:lpstr>
      <vt:lpstr>Dermoid Cyst</vt:lpstr>
      <vt:lpstr>Ameloblastoma</vt:lpstr>
      <vt:lpstr>Ameloblastoma</vt:lpstr>
      <vt:lpstr>Ameloblastoma</vt:lpstr>
      <vt:lpstr>Ameloblastoma</vt:lpstr>
      <vt:lpstr>Ameloblastoma</vt:lpstr>
      <vt:lpstr>Ameloblastoma</vt:lpstr>
      <vt:lpstr>Ameloblastoma</vt:lpstr>
      <vt:lpstr>Lingual Thyroid</vt:lpstr>
      <vt:lpstr>Benign (Non-infectious)</vt:lpstr>
      <vt:lpstr>Pleomorphic Adenoma</vt:lpstr>
      <vt:lpstr>Pleomorphic Adenoma</vt:lpstr>
      <vt:lpstr>Warthin’s Tumor</vt:lpstr>
      <vt:lpstr>Warthin’s Tumor</vt:lpstr>
      <vt:lpstr>Benign (Non-infectious)</vt:lpstr>
      <vt:lpstr>Nodular Non-toxic Goiter</vt:lpstr>
      <vt:lpstr>Nodular Non-toxic Goiter</vt:lpstr>
      <vt:lpstr>Malignant</vt:lpstr>
      <vt:lpstr>Basal Cell Carcinoma</vt:lpstr>
      <vt:lpstr>Basal Cell Carcinoma</vt:lpstr>
      <vt:lpstr>Squamous Cell Carcinoma</vt:lpstr>
      <vt:lpstr>Scalp Squamous Cell CA</vt:lpstr>
      <vt:lpstr>Scalp Squamous Cell CA</vt:lpstr>
      <vt:lpstr>Scalp Squamous Cell CA</vt:lpstr>
      <vt:lpstr>Malignant Melanoma</vt:lpstr>
      <vt:lpstr>Malignant</vt:lpstr>
      <vt:lpstr>Esthesioneuroblastoma</vt:lpstr>
      <vt:lpstr>Maxillary CA</vt:lpstr>
      <vt:lpstr>Maxillary CA</vt:lpstr>
      <vt:lpstr>Maxillary CA</vt:lpstr>
      <vt:lpstr>Malignant</vt:lpstr>
      <vt:lpstr>Buccal CA</vt:lpstr>
      <vt:lpstr>Tonsil CA</vt:lpstr>
      <vt:lpstr>Tongue CA</vt:lpstr>
      <vt:lpstr>Rhabdomyosarcoma</vt:lpstr>
      <vt:lpstr>Malignant</vt:lpstr>
      <vt:lpstr>Mucoepidermoid CA</vt:lpstr>
      <vt:lpstr>Adenoid Cystic CA</vt:lpstr>
      <vt:lpstr>Carcinoma ex-pleomorphic    adenoma</vt:lpstr>
      <vt:lpstr>Malignant</vt:lpstr>
      <vt:lpstr>Thyroid Malignancy</vt:lpstr>
      <vt:lpstr>Thyroid Malignancy </vt:lpstr>
      <vt:lpstr>Papillary CA</vt:lpstr>
      <vt:lpstr>Papillary CA</vt:lpstr>
      <vt:lpstr>Papillary CA</vt:lpstr>
      <vt:lpstr>Follicular CA</vt:lpstr>
      <vt:lpstr>Follicular CA</vt:lpstr>
      <vt:lpstr>Medullary CA</vt:lpstr>
      <vt:lpstr>Anaplastic CA</vt:lpstr>
      <vt:lpstr>Anaplastic CA</vt:lpstr>
      <vt:lpstr>Insular CA</vt:lpstr>
      <vt:lpstr>Laryngeal CA</vt:lpstr>
      <vt:lpstr>Laryngeal CA</vt:lpstr>
      <vt:lpstr>Laryngeal CA</vt:lpstr>
      <vt:lpstr>Laryngeal CA</vt:lpstr>
      <vt:lpstr>Lymphoma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Head &amp; Neck Surgery</dc:title>
  <dc:creator>jobet claridad</dc:creator>
  <cp:lastModifiedBy>juriedyn</cp:lastModifiedBy>
  <cp:revision>56</cp:revision>
  <dcterms:created xsi:type="dcterms:W3CDTF">2006-02-20T07:10:29Z</dcterms:created>
  <dcterms:modified xsi:type="dcterms:W3CDTF">2012-04-26T12:19:49Z</dcterms:modified>
</cp:coreProperties>
</file>