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82" r:id="rId14"/>
    <p:sldId id="268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69" r:id="rId27"/>
    <p:sldId id="281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Section par défaut" id="{36493A27-E317-4509-87DC-BF03303DFD79}">
          <p14:sldIdLst>
            <p14:sldId id="256"/>
            <p14:sldId id="266"/>
            <p14:sldId id="257"/>
            <p14:sldId id="258"/>
            <p14:sldId id="259"/>
          </p14:sldIdLst>
        </p14:section>
        <p14:section name="Section sans titre" id="{FFC3E47F-CB97-4774-8E1A-002871559BBE}">
          <p14:sldIdLst>
            <p14:sldId id="260"/>
            <p14:sldId id="261"/>
            <p14:sldId id="262"/>
            <p14:sldId id="263"/>
            <p14:sldId id="264"/>
            <p14:sldId id="265"/>
            <p14:sldId id="267"/>
            <p14:sldId id="268"/>
            <p14:sldId id="270"/>
          </p14:sldIdLst>
        </p14:section>
        <p14:section name="Section sans titre" id="{B39A57B1-45C7-40B2-A767-6D7A2F8EC956}">
          <p14:sldIdLst>
            <p14:sldId id="272"/>
            <p14:sldId id="271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69"/>
            <p14:sldId id="2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7" autoAdjust="0"/>
    <p:restoredTop sz="86477" autoAdjust="0"/>
  </p:normalViewPr>
  <p:slideViewPr>
    <p:cSldViewPr>
      <p:cViewPr>
        <p:scale>
          <a:sx n="66" d="100"/>
          <a:sy n="66" d="100"/>
        </p:scale>
        <p:origin x="-1956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A9C0F-121F-4D95-942B-29D58DBF8672}" type="datetimeFigureOut">
              <a:rPr lang="fr-FR" smtClean="0"/>
              <a:pPr/>
              <a:t>07/01/2014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D8BD7-DD75-433D-82FB-5B3F153BC05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4761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D8BD7-DD75-433D-82FB-5B3F153BC059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11455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07/01/2014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ema.com/" TargetMode="External"/><Relationship Id="rId2" Type="http://schemas.openxmlformats.org/officeDocument/2006/relationships/hyperlink" Target="http://www.wikipidia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4900" b="1" i="1" u="sng" dirty="0" smtClean="0">
                <a:solidFill>
                  <a:srgbClr val="FF0000"/>
                </a:solidFill>
              </a:rPr>
              <a:t>Université de Constantine 3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sz="4900" b="1" i="1" u="sng" dirty="0" smtClean="0">
                <a:solidFill>
                  <a:srgbClr val="C00000"/>
                </a:solidFill>
              </a:rPr>
              <a:t>Institut de gestion des techniques urbaine</a:t>
            </a:r>
            <a:br>
              <a:rPr lang="fr-FR" sz="4900" b="1" i="1" u="sng" dirty="0" smtClean="0">
                <a:solidFill>
                  <a:srgbClr val="C00000"/>
                </a:solidFill>
              </a:rPr>
            </a:br>
            <a:r>
              <a:rPr lang="fr-FR" dirty="0"/>
              <a:t/>
            </a:r>
            <a:br>
              <a:rPr lang="fr-FR" dirty="0"/>
            </a:br>
            <a:r>
              <a:rPr lang="fr-FR" b="1" i="1" u="sng" dirty="0" smtClean="0">
                <a:solidFill>
                  <a:schemeClr val="accent2">
                    <a:lumMod val="75000"/>
                  </a:schemeClr>
                </a:solidFill>
              </a:rPr>
              <a:t>département des techniques urbaine et développement durable</a:t>
            </a:r>
            <a:endParaRPr lang="fr-FR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491880" y="1988840"/>
            <a:ext cx="6400800" cy="1752600"/>
          </a:xfrm>
        </p:spPr>
        <p:txBody>
          <a:bodyPr/>
          <a:lstStyle/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09416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82752" cy="1162050"/>
          </a:xfrm>
        </p:spPr>
        <p:txBody>
          <a:bodyPr>
            <a:noAutofit/>
          </a:bodyPr>
          <a:lstStyle/>
          <a:p>
            <a:r>
              <a:rPr lang="fr-FR" sz="3600" dirty="0" smtClean="0">
                <a:solidFill>
                  <a:srgbClr val="002060"/>
                </a:solidFill>
              </a:rPr>
              <a:t>2-3- traitement:</a:t>
            </a:r>
            <a:br>
              <a:rPr lang="fr-FR" sz="3600" dirty="0" smtClean="0">
                <a:solidFill>
                  <a:srgbClr val="002060"/>
                </a:solidFill>
              </a:rPr>
            </a:br>
            <a:endParaRPr lang="fr-FR" sz="3600" dirty="0">
              <a:solidFill>
                <a:srgbClr val="002060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fr-FR" sz="2800" dirty="0"/>
              <a:t>Cet avaloir ne conduit pas l'eau dans le réseau d'égout, mais dans une structure réservoir d'où elle sera lentement libérée, sans contribuer à un pic d'inondation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484784"/>
            <a:ext cx="5127003" cy="4608512"/>
          </a:xfrm>
        </p:spPr>
      </p:pic>
    </p:spTree>
    <p:extLst>
      <p:ext uri="{BB962C8B-B14F-4D97-AF65-F5344CB8AC3E}">
        <p14:creationId xmlns="" xmlns:p14="http://schemas.microsoft.com/office/powerpoint/2010/main" val="2253343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3- Récupération des eaux pluviales</a:t>
            </a:r>
            <a:endParaRPr lang="fr-FR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200800" cy="4320480"/>
          </a:xfrm>
        </p:spPr>
        <p:txBody>
          <a:bodyPr>
            <a:noAutofit/>
          </a:bodyPr>
          <a:lstStyle/>
          <a:p>
            <a:r>
              <a:rPr lang="fr-FR" sz="4000" dirty="0">
                <a:solidFill>
                  <a:schemeClr val="tx1"/>
                </a:solidFill>
              </a:rPr>
              <a:t>Les eaux pluviales peuvent aussi faire l'objet de récupération et réutilisation, directement à partir des toitures ou plus en aval, pour une ou plusieurs valorisations successives.</a:t>
            </a:r>
          </a:p>
        </p:txBody>
      </p:sp>
    </p:spTree>
    <p:extLst>
      <p:ext uri="{BB962C8B-B14F-4D97-AF65-F5344CB8AC3E}">
        <p14:creationId xmlns="" xmlns:p14="http://schemas.microsoft.com/office/powerpoint/2010/main" val="1288394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r>
              <a:rPr lang="fr-FR" dirty="0"/>
              <a:t>Ces techniques doivent être mises en œuvre par des spécialistes et avec un suivi adéquat, de manière à éviter l'infiltration dans la nappe de polluants ou substances indésirables.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002919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Taux de récupération en eau de pluie des toits par type de couverture :</a:t>
            </a:r>
            <a:endParaRPr lang="fr-FR" dirty="0">
              <a:solidFill>
                <a:srgbClr val="FF0000"/>
              </a:solidFill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3362"/>
                <a:gridCol w="4186238"/>
              </a:tblGrid>
              <a:tr h="383722"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Type de toit</a:t>
                      </a:r>
                      <a:endParaRPr lang="fr-FR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Taux de récupération</a:t>
                      </a:r>
                      <a:endParaRPr lang="fr-FR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3722"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Toit plat recouvert de gravier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60 %</a:t>
                      </a:r>
                      <a:endParaRPr lang="fr-FR" sz="2400" b="1" dirty="0"/>
                    </a:p>
                  </a:txBody>
                  <a:tcPr/>
                </a:tc>
              </a:tr>
              <a:tr h="38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1" dirty="0">
                          <a:latin typeface="Times New Roman"/>
                          <a:ea typeface="Times New Roman"/>
                          <a:cs typeface="Arial"/>
                        </a:rPr>
                        <a:t>Toit plat recouvert de matière synthétique ou de bitume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70-80%</a:t>
                      </a:r>
                      <a:endParaRPr lang="fr-FR" sz="2400" b="1" dirty="0"/>
                    </a:p>
                  </a:txBody>
                  <a:tcPr/>
                </a:tc>
              </a:tr>
              <a:tr h="383722"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Toit plat recouvert de gazon ou d’autres plantes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20%</a:t>
                      </a:r>
                      <a:endParaRPr lang="fr-FR" sz="2400" b="1" dirty="0"/>
                    </a:p>
                  </a:txBody>
                  <a:tcPr/>
                </a:tc>
              </a:tr>
              <a:tr h="383722"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Toit en pente recouvert de panneaux ou de tuiles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75-95%</a:t>
                      </a:r>
                      <a:endParaRPr lang="fr-FR" sz="2400" b="1" dirty="0"/>
                    </a:p>
                  </a:txBody>
                  <a:tcPr/>
                </a:tc>
              </a:tr>
              <a:tr h="38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400" b="1" dirty="0">
                          <a:latin typeface="Arial"/>
                          <a:ea typeface="Times New Roman"/>
                          <a:cs typeface="Arial"/>
                        </a:rPr>
                        <a:t>Toit en pente recouvert de matière synthétique ou de bitume</a:t>
                      </a:r>
                      <a:endParaRPr lang="fr-FR" sz="2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80-95%</a:t>
                      </a:r>
                      <a:endParaRPr lang="fr-FR" sz="2400" b="1" dirty="0"/>
                    </a:p>
                  </a:txBody>
                  <a:tcPr/>
                </a:tc>
              </a:tr>
              <a:tr h="383722"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Toit en pente recouvert de gazon ou d’autres plantes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25%</a:t>
                      </a:r>
                      <a:endParaRPr lang="fr-FR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4-cas d’étude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899592" y="1700808"/>
            <a:ext cx="7272808" cy="3456384"/>
          </a:xfrm>
        </p:spPr>
        <p:txBody>
          <a:bodyPr>
            <a:normAutofit fontScale="70000" lnSpcReduction="20000"/>
          </a:bodyPr>
          <a:lstStyle/>
          <a:p>
            <a:r>
              <a:rPr lang="fr-FR" sz="8800" b="1" dirty="0" smtClean="0"/>
              <a:t> </a:t>
            </a:r>
            <a:r>
              <a:rPr lang="fr-FR" sz="8800" b="1" dirty="0" smtClean="0">
                <a:solidFill>
                  <a:srgbClr val="002060"/>
                </a:solidFill>
              </a:rPr>
              <a:t>L’utilisation </a:t>
            </a:r>
            <a:r>
              <a:rPr lang="fr-FR" sz="8800" b="1" dirty="0">
                <a:solidFill>
                  <a:srgbClr val="002060"/>
                </a:solidFill>
              </a:rPr>
              <a:t>de l’eau pluviale dans les immeubles aux</a:t>
            </a:r>
          </a:p>
          <a:p>
            <a:r>
              <a:rPr lang="fr-FR" sz="8800" b="1" dirty="0">
                <a:solidFill>
                  <a:srgbClr val="002060"/>
                </a:solidFill>
              </a:rPr>
              <a:t>Pays - Bas</a:t>
            </a:r>
          </a:p>
          <a:p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8397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75041"/>
          </a:xfrm>
        </p:spPr>
        <p:txBody>
          <a:bodyPr/>
          <a:lstStyle/>
          <a:p>
            <a:r>
              <a:rPr lang="fr-FR" b="1" i="1" dirty="0" smtClean="0">
                <a:solidFill>
                  <a:srgbClr val="FF0000"/>
                </a:solidFill>
              </a:rPr>
              <a:t>Historique: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4000" dirty="0"/>
              <a:t>La politique nationale néerlandaise s’est longtemps opposée à la mise en service d’un</a:t>
            </a:r>
          </a:p>
          <a:p>
            <a:pPr marL="0" indent="0">
              <a:buNone/>
            </a:pPr>
            <a:r>
              <a:rPr lang="fr-FR" sz="4000" dirty="0"/>
              <a:t>double réseau de conduites pour la distribution publique d’eau, avec comme principaux</a:t>
            </a:r>
          </a:p>
          <a:p>
            <a:pPr marL="0" indent="0">
              <a:buNone/>
            </a:pPr>
            <a:r>
              <a:rPr lang="fr-FR" sz="4000" dirty="0"/>
              <a:t>arguments </a:t>
            </a:r>
            <a:r>
              <a:rPr lang="fr-FR" sz="4000" dirty="0" smtClean="0"/>
              <a:t>:</a:t>
            </a:r>
          </a:p>
        </p:txBody>
      </p:sp>
    </p:spTree>
    <p:extLst>
      <p:ext uri="{BB962C8B-B14F-4D97-AF65-F5344CB8AC3E}">
        <p14:creationId xmlns="" xmlns:p14="http://schemas.microsoft.com/office/powerpoint/2010/main" val="2198566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5184575"/>
          </a:xfrm>
        </p:spPr>
        <p:txBody>
          <a:bodyPr/>
          <a:lstStyle/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18" name="Sous-titre 17"/>
          <p:cNvSpPr>
            <a:spLocks noGrp="1"/>
          </p:cNvSpPr>
          <p:nvPr>
            <p:ph type="subTitle" idx="1"/>
          </p:nvPr>
        </p:nvSpPr>
        <p:spPr>
          <a:xfrm>
            <a:off x="827584" y="404664"/>
            <a:ext cx="7632848" cy="5976664"/>
          </a:xfrm>
        </p:spPr>
        <p:txBody>
          <a:bodyPr/>
          <a:lstStyle/>
          <a:p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- des </a:t>
            </a:r>
            <a:r>
              <a:rPr lang="fr-FR" sz="4000" dirty="0">
                <a:solidFill>
                  <a:schemeClr val="tx1"/>
                </a:solidFill>
              </a:rPr>
              <a:t>coûts </a:t>
            </a:r>
            <a:r>
              <a:rPr lang="fr-FR" sz="4000" dirty="0" smtClean="0">
                <a:solidFill>
                  <a:schemeClr val="tx1"/>
                </a:solidFill>
              </a:rPr>
              <a:t>élevés</a:t>
            </a:r>
          </a:p>
          <a:p>
            <a:pPr marL="571500" indent="-571500">
              <a:buFontTx/>
              <a:buChar char="-"/>
            </a:pPr>
            <a:endParaRPr lang="fr-FR" sz="40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fr-FR" sz="4000" dirty="0">
                <a:solidFill>
                  <a:schemeClr val="tx1"/>
                </a:solidFill>
              </a:rPr>
              <a:t> une consommation accrue </a:t>
            </a:r>
            <a:r>
              <a:rPr lang="fr-FR" sz="4000" dirty="0" smtClean="0">
                <a:solidFill>
                  <a:schemeClr val="tx1"/>
                </a:solidFill>
              </a:rPr>
              <a:t>d’énergie</a:t>
            </a:r>
          </a:p>
          <a:p>
            <a:pPr>
              <a:buFontTx/>
              <a:buChar char="-"/>
            </a:pPr>
            <a:endParaRPr lang="fr-FR" sz="40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fr-FR" sz="4000" dirty="0">
                <a:solidFill>
                  <a:schemeClr val="tx1"/>
                </a:solidFill>
              </a:rPr>
              <a:t> et des risques supposés.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047153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 « L’eau </a:t>
            </a:r>
            <a:r>
              <a:rPr lang="fr-FR" b="1" dirty="0">
                <a:solidFill>
                  <a:srgbClr val="FF0000"/>
                </a:solidFill>
              </a:rPr>
              <a:t>ménagère - </a:t>
            </a:r>
            <a:r>
              <a:rPr lang="fr-FR" b="1" i="1" dirty="0">
                <a:solidFill>
                  <a:srgbClr val="FF0000"/>
                </a:solidFill>
              </a:rPr>
              <a:t>Huishoudwater</a:t>
            </a:r>
            <a:r>
              <a:rPr lang="fr-FR" b="1" dirty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 smtClean="0"/>
              <a:t>«</a:t>
            </a:r>
            <a:r>
              <a:rPr lang="fr-FR" sz="4000" dirty="0"/>
              <a:t>L’</a:t>
            </a:r>
            <a:r>
              <a:rPr lang="fr-FR" sz="4000" dirty="0" smtClean="0"/>
              <a:t>eau </a:t>
            </a:r>
            <a:r>
              <a:rPr lang="fr-FR" sz="4000" dirty="0"/>
              <a:t>ménagère - </a:t>
            </a:r>
            <a:r>
              <a:rPr lang="fr-FR" sz="4000" i="1" dirty="0"/>
              <a:t>Huishoudwater</a:t>
            </a:r>
            <a:r>
              <a:rPr lang="fr-FR" sz="4000" dirty="0"/>
              <a:t>» est le nom générique donné à de l’eau </a:t>
            </a:r>
            <a:r>
              <a:rPr lang="fr-FR" sz="4000" dirty="0" smtClean="0"/>
              <a:t>domestique utilisée </a:t>
            </a:r>
            <a:r>
              <a:rPr lang="fr-FR" sz="4000" dirty="0"/>
              <a:t>à d’autres fins que celle de l’eau potable (il est à rapprocher du vocable « eau </a:t>
            </a:r>
            <a:r>
              <a:rPr lang="fr-FR" sz="4000" dirty="0" smtClean="0"/>
              <a:t>de service » - </a:t>
            </a:r>
            <a:r>
              <a:rPr lang="fr-FR" sz="4000" i="1" dirty="0" smtClean="0"/>
              <a:t>Betriebswasser - </a:t>
            </a:r>
            <a:r>
              <a:rPr lang="fr-FR" sz="4000" dirty="0" smtClean="0"/>
              <a:t>utilisé en Allemagne)</a:t>
            </a:r>
            <a:endParaRPr lang="fr-FR" sz="4000" dirty="0"/>
          </a:p>
        </p:txBody>
      </p:sp>
    </p:spTree>
    <p:extLst>
      <p:ext uri="{BB962C8B-B14F-4D97-AF65-F5344CB8AC3E}">
        <p14:creationId xmlns="" xmlns:p14="http://schemas.microsoft.com/office/powerpoint/2010/main" val="2570563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3670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Cette eau est </a:t>
            </a:r>
            <a:r>
              <a:rPr lang="fr-FR" dirty="0"/>
              <a:t>distribuée aux ménages par l'intermédiaire de systèmes collectifs de conduites, elle est d’une qualité inférieure à l'eau potable et est destinée à des usages de niveau inférieur : l’alimentation des chasses d’eau, des machines à laver et des robinets extérieurs (pour l’arrosage de jardins et le lavage de voitures).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226904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«Résultats </a:t>
            </a:r>
            <a:r>
              <a:rPr lang="fr-FR" b="1" dirty="0">
                <a:solidFill>
                  <a:srgbClr val="FF0000"/>
                </a:solidFill>
              </a:rPr>
              <a:t>obtenus sur le site de </a:t>
            </a:r>
            <a:r>
              <a:rPr lang="fr-FR" b="1" dirty="0" smtClean="0">
                <a:solidFill>
                  <a:srgbClr val="FF0000"/>
                </a:solidFill>
              </a:rPr>
              <a:t>Waterwijk   </a:t>
            </a:r>
            <a:br>
              <a:rPr lang="fr-FR" b="1" dirty="0" smtClean="0">
                <a:solidFill>
                  <a:srgbClr val="FF0000"/>
                </a:solidFill>
              </a:rPr>
            </a:br>
            <a:r>
              <a:rPr lang="fr-FR" b="1" dirty="0" smtClean="0">
                <a:solidFill>
                  <a:srgbClr val="FF0000"/>
                </a:solidFill>
              </a:rPr>
              <a:t> 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208912" cy="5184576"/>
          </a:xfrm>
        </p:spPr>
        <p:txBody>
          <a:bodyPr>
            <a:normAutofit/>
          </a:bodyPr>
          <a:lstStyle/>
          <a:p>
            <a:r>
              <a:rPr lang="fr-FR" sz="4000" dirty="0">
                <a:solidFill>
                  <a:schemeClr val="tx1"/>
                </a:solidFill>
              </a:rPr>
              <a:t>Ce </a:t>
            </a:r>
            <a:r>
              <a:rPr lang="fr-FR" sz="4000" dirty="0" smtClean="0">
                <a:solidFill>
                  <a:schemeClr val="tx1"/>
                </a:solidFill>
              </a:rPr>
              <a:t>projet </a:t>
            </a:r>
            <a:r>
              <a:rPr lang="fr-FR" sz="4000" dirty="0">
                <a:solidFill>
                  <a:schemeClr val="tx1"/>
                </a:solidFill>
              </a:rPr>
              <a:t>lancé en 1998 concerne 240 </a:t>
            </a:r>
            <a:r>
              <a:rPr lang="fr-FR" sz="4000" dirty="0" smtClean="0">
                <a:solidFill>
                  <a:schemeClr val="tx1"/>
                </a:solidFill>
              </a:rPr>
              <a:t>logements , l’eau </a:t>
            </a:r>
            <a:r>
              <a:rPr lang="fr-FR" sz="4000" dirty="0">
                <a:solidFill>
                  <a:schemeClr val="tx1"/>
                </a:solidFill>
              </a:rPr>
              <a:t>de pluie est collectée sur le </a:t>
            </a:r>
            <a:r>
              <a:rPr lang="fr-FR" sz="4000" dirty="0" smtClean="0">
                <a:solidFill>
                  <a:schemeClr val="tx1"/>
                </a:solidFill>
              </a:rPr>
              <a:t>toit, puis </a:t>
            </a:r>
            <a:r>
              <a:rPr lang="fr-FR" sz="4000" dirty="0">
                <a:solidFill>
                  <a:schemeClr val="tx1"/>
                </a:solidFill>
              </a:rPr>
              <a:t>stockée dans un bac situé dans la </a:t>
            </a:r>
            <a:r>
              <a:rPr lang="fr-FR" sz="4000" dirty="0" smtClean="0">
                <a:solidFill>
                  <a:schemeClr val="tx1"/>
                </a:solidFill>
              </a:rPr>
              <a:t>cave , </a:t>
            </a:r>
            <a:r>
              <a:rPr lang="fr-FR" sz="4000" dirty="0">
                <a:solidFill>
                  <a:schemeClr val="tx1"/>
                </a:solidFill>
              </a:rPr>
              <a:t>et </a:t>
            </a:r>
            <a:r>
              <a:rPr lang="fr-FR" sz="4000" dirty="0" smtClean="0">
                <a:solidFill>
                  <a:schemeClr val="tx1"/>
                </a:solidFill>
              </a:rPr>
              <a:t>ensu d’eau après un </a:t>
            </a:r>
            <a:r>
              <a:rPr lang="fr-FR" sz="4000" dirty="0">
                <a:solidFill>
                  <a:schemeClr val="tx1"/>
                </a:solidFill>
              </a:rPr>
              <a:t>filtrage grossier sur </a:t>
            </a:r>
            <a:r>
              <a:rPr lang="fr-FR" sz="4000" dirty="0" smtClean="0">
                <a:solidFill>
                  <a:schemeClr val="tx1"/>
                </a:solidFill>
              </a:rPr>
              <a:t>filtre  </a:t>
            </a:r>
            <a:r>
              <a:rPr lang="fr-FR" sz="4000" dirty="0">
                <a:solidFill>
                  <a:schemeClr val="tx1"/>
                </a:solidFill>
              </a:rPr>
              <a:t>tubulaire</a:t>
            </a:r>
            <a:r>
              <a:rPr lang="fr-FR" sz="4000" dirty="0" smtClean="0">
                <a:solidFill>
                  <a:schemeClr val="tx1"/>
                </a:solidFill>
              </a:rPr>
              <a:t>. ite </a:t>
            </a:r>
            <a:r>
              <a:rPr lang="fr-FR" sz="4000" dirty="0">
                <a:solidFill>
                  <a:schemeClr val="tx1"/>
                </a:solidFill>
              </a:rPr>
              <a:t>pompée pour alimenter les </a:t>
            </a:r>
            <a:r>
              <a:rPr lang="fr-FR" sz="4000" dirty="0" smtClean="0">
                <a:solidFill>
                  <a:schemeClr val="tx1"/>
                </a:solidFill>
              </a:rPr>
              <a:t>chasses </a:t>
            </a:r>
            <a:endParaRPr lang="fr-FR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0685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229193"/>
          </a:xfrm>
        </p:spPr>
        <p:txBody>
          <a:bodyPr>
            <a:norm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Module</a:t>
            </a:r>
            <a:r>
              <a:rPr lang="fr-FR" b="1" i="1" dirty="0">
                <a:solidFill>
                  <a:srgbClr val="FF0000"/>
                </a:solidFill>
              </a:rPr>
              <a:t>: </a:t>
            </a:r>
            <a:r>
              <a:rPr lang="fr-FR" dirty="0"/>
              <a:t>techniques </a:t>
            </a:r>
            <a:r>
              <a:rPr lang="fr-FR" dirty="0" smtClean="0"/>
              <a:t>urbaine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b="1" i="1" dirty="0" smtClean="0">
                <a:solidFill>
                  <a:srgbClr val="FF0000"/>
                </a:solidFill>
              </a:rPr>
              <a:t>Exposé sur : </a:t>
            </a:r>
            <a:r>
              <a:rPr lang="fr-FR" dirty="0" smtClean="0"/>
              <a:t>la gestion des eaux pluviales </a:t>
            </a:r>
            <a:br>
              <a:rPr lang="fr-FR" dirty="0" smtClean="0"/>
            </a:br>
            <a:r>
              <a:rPr lang="fr-FR" b="1" i="1" dirty="0" smtClean="0">
                <a:solidFill>
                  <a:srgbClr val="FF0000"/>
                </a:solidFill>
              </a:rPr>
              <a:t>Réalisé par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Kadech </a:t>
            </a:r>
            <a:r>
              <a:rPr lang="fr-FR" dirty="0"/>
              <a:t>I</a:t>
            </a:r>
            <a:r>
              <a:rPr lang="fr-FR" dirty="0" smtClean="0"/>
              <a:t>shaq 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Hamza </a:t>
            </a:r>
            <a:r>
              <a:rPr lang="fr-FR" dirty="0"/>
              <a:t>K</a:t>
            </a:r>
            <a:r>
              <a:rPr lang="fr-FR" dirty="0" smtClean="0"/>
              <a:t>arim</a:t>
            </a:r>
            <a:br>
              <a:rPr lang="fr-FR" dirty="0" smtClean="0"/>
            </a:br>
            <a:r>
              <a:rPr lang="fr-FR" dirty="0" smtClean="0"/>
              <a:t>Hassini Med Taha 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785750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 smtClean="0">
                <a:solidFill>
                  <a:srgbClr val="002060"/>
                </a:solidFill>
              </a:rPr>
              <a:t>Exemple :</a:t>
            </a:r>
            <a:br>
              <a:rPr lang="fr-FR" sz="3600" dirty="0" smtClean="0">
                <a:solidFill>
                  <a:srgbClr val="002060"/>
                </a:solidFill>
              </a:rPr>
            </a:br>
            <a:endParaRPr lang="fr-FR" sz="3600" dirty="0">
              <a:solidFill>
                <a:srgbClr val="00206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>
          <a:xfrm>
            <a:off x="251520" y="1052736"/>
            <a:ext cx="3008313" cy="5400600"/>
          </a:xfrm>
        </p:spPr>
        <p:txBody>
          <a:bodyPr>
            <a:noAutofit/>
          </a:bodyPr>
          <a:lstStyle/>
          <a:p>
            <a:r>
              <a:rPr lang="fr-FR" sz="2800" dirty="0" smtClean="0"/>
              <a:t>Dans </a:t>
            </a:r>
            <a:r>
              <a:rPr lang="fr-FR" sz="2800" dirty="0"/>
              <a:t>un </a:t>
            </a:r>
            <a:r>
              <a:rPr lang="fr-FR" sz="2800" dirty="0" smtClean="0"/>
              <a:t>coron réhabilité</a:t>
            </a:r>
            <a:r>
              <a:rPr lang="fr-FR" sz="2800" dirty="0"/>
              <a:t>, autrefois humide et périodiquement inondé, un réseau de chaussée et chemins, draine efficacement l'eau de pluie et tamponne les pics pluvieux, sans inondations des caves voisines.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2656"/>
            <a:ext cx="489654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83519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Caractéristiques </a:t>
            </a:r>
            <a:r>
              <a:rPr lang="fr-FR" b="1" dirty="0">
                <a:solidFill>
                  <a:srgbClr val="FF0000"/>
                </a:solidFill>
              </a:rPr>
              <a:t>du site de Waterwijk</a:t>
            </a: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41601431"/>
              </p:ext>
            </p:extLst>
          </p:nvPr>
        </p:nvGraphicFramePr>
        <p:xfrm>
          <a:off x="395536" y="1340767"/>
          <a:ext cx="8229600" cy="5711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68368">
                <a:tc>
                  <a:txBody>
                    <a:bodyPr/>
                    <a:lstStyle/>
                    <a:p>
                      <a:r>
                        <a:rPr lang="fr-FR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Échelle :</a:t>
                      </a:r>
                    </a:p>
                    <a:p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240 logements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1523">
                <a:tc>
                  <a:txBody>
                    <a:bodyPr/>
                    <a:lstStyle/>
                    <a:p>
                      <a:r>
                        <a:rPr lang="fr-FR" dirty="0" smtClean="0"/>
                        <a:t>       </a:t>
                      </a:r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Capacité de production :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Capacité de production sans objet</a:t>
                      </a:r>
                    </a:p>
                  </a:txBody>
                  <a:tcPr/>
                </a:tc>
              </a:tr>
              <a:tr h="601523">
                <a:tc>
                  <a:txBody>
                    <a:bodyPr/>
                    <a:lstStyle/>
                    <a:p>
                      <a:r>
                        <a:rPr lang="fr-FR" dirty="0" smtClean="0"/>
                        <a:t>       </a:t>
                      </a:r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Source :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Source eau de pluie</a:t>
                      </a:r>
                      <a:endParaRPr lang="fr-FR" b="1" dirty="0" smtClean="0"/>
                    </a:p>
                    <a:p>
                      <a:endParaRPr lang="fr-FR" b="1" dirty="0"/>
                    </a:p>
                  </a:txBody>
                  <a:tcPr/>
                </a:tc>
              </a:tr>
              <a:tr h="601523">
                <a:tc>
                  <a:txBody>
                    <a:bodyPr/>
                    <a:lstStyle/>
                    <a:p>
                      <a:r>
                        <a:rPr lang="fr-FR" dirty="0" smtClean="0"/>
                        <a:t>       </a:t>
                      </a:r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: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WC</a:t>
                      </a:r>
                      <a:endParaRPr lang="fr-FR" b="1" dirty="0"/>
                    </a:p>
                  </a:txBody>
                  <a:tcPr/>
                </a:tc>
              </a:tr>
              <a:tr h="601523">
                <a:tc>
                  <a:txBody>
                    <a:bodyPr/>
                    <a:lstStyle/>
                    <a:p>
                      <a:r>
                        <a:rPr lang="fr-FR" dirty="0" smtClean="0"/>
                        <a:t>       </a:t>
                      </a:r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Epuration :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tubulaire (180 μm), stockage en   réservoirs tampons et ajout d’eau   potable</a:t>
                      </a:r>
                      <a:endParaRPr lang="fr-FR" b="1" dirty="0" smtClean="0"/>
                    </a:p>
                    <a:p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  <a:endParaRPr lang="fr-FR" b="1" dirty="0"/>
                    </a:p>
                  </a:txBody>
                  <a:tcPr/>
                </a:tc>
              </a:tr>
              <a:tr h="381924">
                <a:tc>
                  <a:txBody>
                    <a:bodyPr/>
                    <a:lstStyle/>
                    <a:p>
                      <a:r>
                        <a:rPr lang="fr-FR" dirty="0" smtClean="0"/>
                        <a:t>       </a:t>
                      </a:r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Distribution :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</a:t>
                      </a:r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ensembles d’habitations avec en</a:t>
                      </a:r>
                    </a:p>
                    <a:p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moyenne 20 ménages par ensemble ;</a:t>
                      </a:r>
                    </a:p>
                    <a:p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collecte (centralisée) d’eau de pluie par</a:t>
                      </a:r>
                    </a:p>
                    <a:p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ensemble d’habitations. Des conduites en plastique (PE) ont été utilisées dans les maisons pour la distribution d’eau</a:t>
                      </a:r>
                    </a:p>
                    <a:p>
                      <a:r>
                        <a:rPr lang="fr-FR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ménagère.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509794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L’aspect sanitaire :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 </a:t>
            </a:r>
            <a:r>
              <a:rPr lang="fr-FR" sz="4400" dirty="0" smtClean="0"/>
              <a:t>l’eau </a:t>
            </a:r>
            <a:r>
              <a:rPr lang="fr-FR" sz="4400" dirty="0"/>
              <a:t>de pluie utilisée à Waterwijk comme </a:t>
            </a:r>
            <a:r>
              <a:rPr lang="fr-FR" sz="4400" dirty="0" smtClean="0"/>
              <a:t>eau </a:t>
            </a:r>
            <a:r>
              <a:rPr lang="fr-FR" sz="4400" dirty="0"/>
              <a:t>ménagère dans les chasses d’eau est infectée par des matières </a:t>
            </a:r>
            <a:r>
              <a:rPr lang="fr-FR" sz="4400" dirty="0" smtClean="0"/>
              <a:t>fécales</a:t>
            </a:r>
            <a:endParaRPr lang="fr-FR" sz="4400" dirty="0"/>
          </a:p>
        </p:txBody>
      </p:sp>
    </p:spTree>
    <p:extLst>
      <p:ext uri="{BB962C8B-B14F-4D97-AF65-F5344CB8AC3E}">
        <p14:creationId xmlns="" xmlns:p14="http://schemas.microsoft.com/office/powerpoint/2010/main" val="4118632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L’aspect esthétique :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 smtClean="0"/>
              <a:t> Aucun </a:t>
            </a:r>
            <a:r>
              <a:rPr lang="fr-FR" sz="4000" dirty="0"/>
              <a:t>problème esthétique ne semble avoir été </a:t>
            </a:r>
            <a:r>
              <a:rPr lang="fr-FR" sz="4000" dirty="0" smtClean="0"/>
              <a:t>     signalé </a:t>
            </a:r>
            <a:r>
              <a:rPr lang="fr-FR" sz="4000" dirty="0"/>
              <a:t>(y compris au niveau </a:t>
            </a:r>
            <a:r>
              <a:rPr lang="fr-FR" sz="4000" dirty="0" smtClean="0"/>
              <a:t>des équipements </a:t>
            </a:r>
            <a:r>
              <a:rPr lang="fr-FR" sz="4000" dirty="0"/>
              <a:t>sanitaires). Les utilisateurs indiquent cependant que la couleur et la limpidité </a:t>
            </a:r>
            <a:r>
              <a:rPr lang="fr-FR" sz="4000" dirty="0" smtClean="0"/>
              <a:t>de l’eau </a:t>
            </a:r>
            <a:r>
              <a:rPr lang="fr-FR" sz="4000" dirty="0"/>
              <a:t>varient.</a:t>
            </a:r>
          </a:p>
        </p:txBody>
      </p:sp>
    </p:spTree>
    <p:extLst>
      <p:ext uri="{BB962C8B-B14F-4D97-AF65-F5344CB8AC3E}">
        <p14:creationId xmlns="" xmlns:p14="http://schemas.microsoft.com/office/powerpoint/2010/main" val="1581828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Les aspects environnementaux :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/>
              <a:t>Plusieurs facteurs sont pris en compte dans cette évaluation, notamment </a:t>
            </a:r>
            <a:r>
              <a:rPr lang="fr-FR" sz="3600" dirty="0" smtClean="0"/>
              <a:t>:</a:t>
            </a:r>
          </a:p>
          <a:p>
            <a:pPr marL="0" indent="0">
              <a:buNone/>
            </a:pPr>
            <a:r>
              <a:rPr lang="fr-FR" sz="3600" dirty="0" smtClean="0"/>
              <a:t>-l’énergie </a:t>
            </a:r>
            <a:r>
              <a:rPr lang="fr-FR" sz="3600" dirty="0"/>
              <a:t>de pompage nécessaire à la distribution d’eau </a:t>
            </a:r>
            <a:r>
              <a:rPr lang="fr-FR" sz="3600" dirty="0" smtClean="0"/>
              <a:t>ménagère</a:t>
            </a:r>
          </a:p>
          <a:p>
            <a:pPr marL="0" indent="0">
              <a:buNone/>
            </a:pPr>
            <a:r>
              <a:rPr lang="fr-FR" sz="3600" dirty="0"/>
              <a:t>-</a:t>
            </a:r>
            <a:r>
              <a:rPr lang="fr-FR" sz="3600" dirty="0" smtClean="0"/>
              <a:t>le fait de savoir si l’eau ménagère remplace de               l’eau potable elle-même produite à partir d’eau souterraine provenant d’une région sensible à la pénurie d’eau</a:t>
            </a:r>
            <a:endParaRPr lang="fr-FR" sz="3600" dirty="0"/>
          </a:p>
        </p:txBody>
      </p:sp>
    </p:spTree>
    <p:extLst>
      <p:ext uri="{BB962C8B-B14F-4D97-AF65-F5344CB8AC3E}">
        <p14:creationId xmlns="" xmlns:p14="http://schemas.microsoft.com/office/powerpoint/2010/main" val="13062627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r>
              <a:rPr lang="fr-FR" dirty="0" smtClean="0"/>
              <a:t>  -la </a:t>
            </a:r>
            <a:r>
              <a:rPr lang="fr-FR" dirty="0"/>
              <a:t>consommation supplémentaire de matériaux nécessaires à l’installation d’un</a:t>
            </a:r>
            <a:br>
              <a:rPr lang="fr-FR" dirty="0"/>
            </a:br>
            <a:r>
              <a:rPr lang="fr-FR" dirty="0" smtClean="0"/>
              <a:t>deuxième réseau de conduites         -le </a:t>
            </a:r>
            <a:r>
              <a:rPr lang="fr-FR" dirty="0"/>
              <a:t>fait de savoir si de l’énergie « durable » est utilisée pour la production tant de l’eau</a:t>
            </a:r>
            <a:br>
              <a:rPr lang="fr-FR" dirty="0"/>
            </a:br>
            <a:r>
              <a:rPr lang="fr-FR" dirty="0"/>
              <a:t>potable que de l’eau ménagère.</a:t>
            </a:r>
          </a:p>
        </p:txBody>
      </p:sp>
    </p:spTree>
    <p:extLst>
      <p:ext uri="{BB962C8B-B14F-4D97-AF65-F5344CB8AC3E}">
        <p14:creationId xmlns="" xmlns:p14="http://schemas.microsoft.com/office/powerpoint/2010/main" val="24787657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u="sng" dirty="0" smtClean="0">
                <a:solidFill>
                  <a:srgbClr val="00B050"/>
                </a:solidFill>
              </a:rPr>
              <a:t>Conclusion :  </a:t>
            </a:r>
            <a:endParaRPr lang="fr-FR" b="1" i="1" u="sng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Au niveau individuel, donc à </a:t>
            </a:r>
            <a:r>
              <a:rPr lang="fr-FR" sz="4000" dirty="0" smtClean="0"/>
              <a:t>petit   échelle </a:t>
            </a:r>
            <a:r>
              <a:rPr lang="fr-FR" sz="4000" dirty="0"/>
              <a:t>et sous la responsabilité de l’utilisateur, l’eau de</a:t>
            </a:r>
          </a:p>
          <a:p>
            <a:pPr marL="0" indent="0">
              <a:buNone/>
            </a:pPr>
            <a:r>
              <a:rPr lang="fr-FR" sz="4000" dirty="0"/>
              <a:t>pluie peut être utilisée, mais exclusivement pour l’alimentation des chasses d’eau </a:t>
            </a:r>
            <a:r>
              <a:rPr lang="fr-FR" sz="4000" dirty="0" smtClean="0"/>
              <a:t>des toilettes </a:t>
            </a:r>
            <a:r>
              <a:rPr lang="fr-FR" sz="4000" dirty="0"/>
              <a:t>et des lave-linge.</a:t>
            </a:r>
          </a:p>
        </p:txBody>
      </p:sp>
    </p:spTree>
    <p:extLst>
      <p:ext uri="{BB962C8B-B14F-4D97-AF65-F5344CB8AC3E}">
        <p14:creationId xmlns="" xmlns:p14="http://schemas.microsoft.com/office/powerpoint/2010/main" val="3374765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u="sng" dirty="0" smtClean="0">
                <a:solidFill>
                  <a:srgbClr val="00B050"/>
                </a:solidFill>
              </a:rPr>
              <a:t>Bibliographie : </a:t>
            </a:r>
            <a:endParaRPr lang="fr-FR" i="1" u="sng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6002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fr-FR" dirty="0" smtClean="0">
                <a:hlinkClick r:id="rId2"/>
              </a:rPr>
              <a:t>www.wikipidia.com</a:t>
            </a:r>
            <a:r>
              <a:rPr lang="fr-FR" dirty="0" smtClean="0"/>
              <a:t>  </a:t>
            </a:r>
          </a:p>
          <a:p>
            <a:pPr>
              <a:buFontTx/>
              <a:buChar char="-"/>
            </a:pPr>
            <a:r>
              <a:rPr lang="fr-FR" dirty="0" smtClean="0">
                <a:hlinkClick r:id="rId3"/>
              </a:rPr>
              <a:t>www.ONEMA.com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 smtClean="0"/>
              <a:t>- Livre de : </a:t>
            </a:r>
            <a:r>
              <a:rPr lang="fr-FR" dirty="0"/>
              <a:t>Utilisation des eaux pluviales dans</a:t>
            </a:r>
          </a:p>
          <a:p>
            <a:pPr marL="0" indent="0">
              <a:buNone/>
            </a:pPr>
            <a:r>
              <a:rPr lang="fr-FR" dirty="0"/>
              <a:t>l’habitat aux Pays-Bas et en </a:t>
            </a:r>
            <a:r>
              <a:rPr lang="fr-FR" dirty="0" smtClean="0"/>
              <a:t>Allemagne</a:t>
            </a:r>
          </a:p>
          <a:p>
            <a:pPr marL="0" indent="0">
              <a:buNone/>
            </a:pPr>
            <a:r>
              <a:rPr lang="fr-FR" dirty="0" smtClean="0"/>
              <a:t>- Livre de : EAU et CLIMAT A ménagement durable et gestion des eaux pluviales  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399119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plan de travail: 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b="1" dirty="0" smtClean="0"/>
              <a:t>Introduction </a:t>
            </a:r>
          </a:p>
          <a:p>
            <a:r>
              <a:rPr lang="fr-FR" b="1" dirty="0" smtClean="0"/>
              <a:t>1- Les eaux pluviales</a:t>
            </a:r>
          </a:p>
          <a:p>
            <a:r>
              <a:rPr lang="fr-FR" b="1" dirty="0"/>
              <a:t> </a:t>
            </a:r>
            <a:r>
              <a:rPr lang="fr-FR" b="1" dirty="0" smtClean="0"/>
              <a:t>2- Système de drainage avec des techniques alternative </a:t>
            </a:r>
          </a:p>
          <a:p>
            <a:r>
              <a:rPr lang="fr-FR" b="1" dirty="0" smtClean="0"/>
              <a:t>3- Récupération des eaux pluviales  </a:t>
            </a:r>
          </a:p>
          <a:p>
            <a:r>
              <a:rPr lang="fr-FR" b="1" dirty="0" smtClean="0"/>
              <a:t>4- cas d’étude (L’utilisation de l’eau pluviale dans les immeubles aux Pays - Bas)</a:t>
            </a:r>
          </a:p>
          <a:p>
            <a:r>
              <a:rPr lang="fr-FR" b="1" dirty="0" smtClean="0"/>
              <a:t> Conclusion </a:t>
            </a:r>
          </a:p>
          <a:p>
            <a:r>
              <a:rPr lang="fr-FR" b="1" dirty="0" smtClean="0"/>
              <a:t> Bibliographie                                                                    </a:t>
            </a:r>
          </a:p>
          <a:p>
            <a:endParaRPr lang="fr-FR" b="1" dirty="0"/>
          </a:p>
          <a:p>
            <a:endParaRPr lang="fr-FR" b="1" dirty="0" smtClean="0"/>
          </a:p>
          <a:p>
            <a:endParaRPr lang="fr-FR" b="1" dirty="0"/>
          </a:p>
        </p:txBody>
      </p:sp>
    </p:spTree>
    <p:extLst>
      <p:ext uri="{BB962C8B-B14F-4D97-AF65-F5344CB8AC3E}">
        <p14:creationId xmlns="" xmlns:p14="http://schemas.microsoft.com/office/powerpoint/2010/main" val="2383310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u="sng" dirty="0" smtClean="0">
                <a:solidFill>
                  <a:srgbClr val="00B050"/>
                </a:solidFill>
              </a:rPr>
              <a:t>Introduction :</a:t>
            </a:r>
            <a:endParaRPr lang="fr-FR" b="1" i="1" u="sng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sz="4800" dirty="0"/>
              <a:t>Face à l'imperméabilisation croissante des villes, qui cause des problèmes d'inondation en </a:t>
            </a:r>
            <a:r>
              <a:rPr lang="fr-FR" sz="4800" dirty="0" smtClean="0"/>
              <a:t>aval et </a:t>
            </a:r>
            <a:r>
              <a:rPr lang="fr-FR" sz="4800" dirty="0"/>
              <a:t>d'éventuel déficit en alimentation de la nappe sous-jacente, des techniques alternatives pour la gestion des eaux de ruissellement urbain sont testées dans différents pays.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="" xmlns:p14="http://schemas.microsoft.com/office/powerpoint/2010/main" val="912270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1- </a:t>
            </a:r>
            <a:r>
              <a:rPr lang="fr-FR" b="1" dirty="0" smtClean="0">
                <a:solidFill>
                  <a:srgbClr val="FF0000"/>
                </a:solidFill>
              </a:rPr>
              <a:t>Les </a:t>
            </a:r>
            <a:r>
              <a:rPr lang="fr-FR" b="1" dirty="0">
                <a:solidFill>
                  <a:srgbClr val="FF0000"/>
                </a:solidFill>
              </a:rPr>
              <a:t>eaux </a:t>
            </a:r>
            <a:r>
              <a:rPr lang="fr-FR" b="1" dirty="0" smtClean="0">
                <a:solidFill>
                  <a:srgbClr val="FF0000"/>
                </a:solidFill>
              </a:rPr>
              <a:t>pluviales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/>
              <a:t>Une gestion durable des eaux pluviales requiert une meilleure</a:t>
            </a:r>
          </a:p>
          <a:p>
            <a:pPr marL="0" indent="0">
              <a:buNone/>
            </a:pPr>
            <a:r>
              <a:rPr lang="fr-FR" sz="4400" dirty="0" smtClean="0"/>
              <a:t> intégration </a:t>
            </a:r>
            <a:r>
              <a:rPr lang="fr-FR" sz="4400" dirty="0"/>
              <a:t>des aménagements, nouveaux ou de rénovation urbaine</a:t>
            </a:r>
            <a:r>
              <a:rPr lang="fr-FR" sz="4400" dirty="0" smtClean="0"/>
              <a:t>,</a:t>
            </a:r>
            <a:r>
              <a:rPr lang="fr-FR" sz="4400" dirty="0"/>
              <a:t> dans le cycle de l'eau</a:t>
            </a:r>
            <a:r>
              <a:rPr lang="fr-FR" sz="4400" dirty="0" smtClean="0"/>
              <a:t>.</a:t>
            </a:r>
          </a:p>
          <a:p>
            <a:pPr marL="0" indent="0">
              <a:buNone/>
            </a:pPr>
            <a:endParaRPr lang="fr-FR" sz="4400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521595" y="248880"/>
            <a:ext cx="8229600" cy="6204456"/>
          </a:xfrm>
        </p:spPr>
        <p:txBody>
          <a:bodyPr>
            <a:normAutofit/>
          </a:bodyPr>
          <a:lstStyle/>
          <a:p>
            <a:r>
              <a:rPr lang="fr-FR" dirty="0"/>
              <a:t>Ces techniques, souvent incluses dans l'écologie urbaine ou associée à des approches de types haute qualité environnementale (HQE) ont souvent aussi comme objectif de limiter la pollution de l'eau et d'améliorer l'environnement urbain et la santé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381026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4437" y="250110"/>
            <a:ext cx="7772400" cy="1470025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 2- Système de drainage avec des techniques alternative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1600" y="1844824"/>
            <a:ext cx="7077696" cy="4736280"/>
          </a:xfrm>
        </p:spPr>
        <p:txBody>
          <a:bodyPr>
            <a:normAutofit/>
          </a:bodyPr>
          <a:lstStyle/>
          <a:p>
            <a:r>
              <a:rPr lang="fr-FR" sz="4400" dirty="0" smtClean="0">
                <a:solidFill>
                  <a:schemeClr val="tx1"/>
                </a:solidFill>
              </a:rPr>
              <a:t>Le système </a:t>
            </a:r>
            <a:r>
              <a:rPr lang="fr-FR" sz="4400" dirty="0">
                <a:solidFill>
                  <a:schemeClr val="tx1"/>
                </a:solidFill>
              </a:rPr>
              <a:t>de drainage avec des techniques alternative </a:t>
            </a:r>
            <a:r>
              <a:rPr lang="fr-FR" sz="4400" dirty="0" smtClean="0">
                <a:solidFill>
                  <a:schemeClr val="tx1"/>
                </a:solidFill>
              </a:rPr>
              <a:t> </a:t>
            </a:r>
            <a:r>
              <a:rPr lang="fr-FR" sz="4400" dirty="0">
                <a:solidFill>
                  <a:schemeClr val="tx1"/>
                </a:solidFill>
              </a:rPr>
              <a:t>sont basées sur un triple principe </a:t>
            </a:r>
            <a:r>
              <a:rPr lang="fr-FR" sz="4400" dirty="0" smtClean="0">
                <a:solidFill>
                  <a:schemeClr val="tx1"/>
                </a:solidFill>
              </a:rPr>
              <a:t>:</a:t>
            </a:r>
          </a:p>
          <a:p>
            <a:r>
              <a:rPr lang="fr-FR" sz="4400" dirty="0" smtClean="0">
                <a:solidFill>
                  <a:schemeClr val="tx1"/>
                </a:solidFill>
              </a:rPr>
              <a:t>Stocker </a:t>
            </a:r>
            <a:r>
              <a:rPr lang="fr-FR" sz="4400" smtClean="0">
                <a:solidFill>
                  <a:schemeClr val="tx1"/>
                </a:solidFill>
              </a:rPr>
              <a:t>, </a:t>
            </a:r>
            <a:r>
              <a:rPr lang="fr-FR" sz="4400" smtClean="0">
                <a:solidFill>
                  <a:schemeClr val="tx1"/>
                </a:solidFill>
              </a:rPr>
              <a:t>infiltrer </a:t>
            </a:r>
            <a:r>
              <a:rPr lang="fr-FR" sz="4400" dirty="0" smtClean="0">
                <a:solidFill>
                  <a:schemeClr val="tx1"/>
                </a:solidFill>
              </a:rPr>
              <a:t>et traiter  </a:t>
            </a:r>
          </a:p>
          <a:p>
            <a:endParaRPr lang="fr-FR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7693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3008313" cy="1162050"/>
          </a:xfrm>
        </p:spPr>
        <p:txBody>
          <a:bodyPr>
            <a:normAutofit/>
          </a:bodyPr>
          <a:lstStyle/>
          <a:p>
            <a:r>
              <a:rPr lang="fr-FR" sz="3600" dirty="0" smtClean="0">
                <a:solidFill>
                  <a:srgbClr val="002060"/>
                </a:solidFill>
              </a:rPr>
              <a:t>2-1- Stockage </a:t>
            </a:r>
            <a:r>
              <a:rPr lang="fr-FR" sz="3600" dirty="0">
                <a:solidFill>
                  <a:srgbClr val="002060"/>
                </a:solidFill>
              </a:rPr>
              <a:t>: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632" y="1433269"/>
            <a:ext cx="4987832" cy="4091768"/>
          </a:xfrm>
        </p:spPr>
      </p:pic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fr-FR" dirty="0"/>
          </a:p>
          <a:p>
            <a:r>
              <a:rPr lang="fr-FR" sz="3200" dirty="0"/>
              <a:t>Ce parking (Université de Douai) absorbe la pluie et la stocke avant le la relarguer lentement, et de manière différée.</a:t>
            </a:r>
          </a:p>
        </p:txBody>
      </p:sp>
    </p:spTree>
    <p:extLst>
      <p:ext uri="{BB962C8B-B14F-4D97-AF65-F5344CB8AC3E}">
        <p14:creationId xmlns="" xmlns:p14="http://schemas.microsoft.com/office/powerpoint/2010/main" val="248208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>
                <a:solidFill>
                  <a:srgbClr val="002060"/>
                </a:solidFill>
              </a:rPr>
              <a:t>2-2- Infiltrage :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484784"/>
            <a:ext cx="4824536" cy="4464496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/>
          </a:p>
          <a:p>
            <a:r>
              <a:rPr lang="fr-FR" sz="3500" dirty="0"/>
              <a:t>Un filtre en nid d'abeille, intégrée dans le réseau, pré-épure l'eau de ruissellement avant un stockage/infiltration en noue ou bassin végétalisé</a:t>
            </a:r>
          </a:p>
        </p:txBody>
      </p:sp>
    </p:spTree>
    <p:extLst>
      <p:ext uri="{BB962C8B-B14F-4D97-AF65-F5344CB8AC3E}">
        <p14:creationId xmlns="" xmlns:p14="http://schemas.microsoft.com/office/powerpoint/2010/main" val="1221192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951</Words>
  <Application>Microsoft Office PowerPoint</Application>
  <PresentationFormat>Affichage à l'écran (4:3)</PresentationFormat>
  <Paragraphs>114</Paragraphs>
  <Slides>27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Université de Constantine 3  Institut de gestion des techniques urbaine  département des techniques urbaine et développement durable</vt:lpstr>
      <vt:lpstr>Module: techniques urbaine  Exposé sur : la gestion des eaux pluviales  Réalisé par :  Kadech Ishaq  Hamza Karim Hassini Med Taha  </vt:lpstr>
      <vt:lpstr>plan de travail: </vt:lpstr>
      <vt:lpstr>Introduction :</vt:lpstr>
      <vt:lpstr>1- Les eaux pluviales</vt:lpstr>
      <vt:lpstr>Ces techniques, souvent incluses dans l'écologie urbaine ou associée à des approches de types haute qualité environnementale (HQE) ont souvent aussi comme objectif de limiter la pollution de l'eau et d'améliorer l'environnement urbain et la santé </vt:lpstr>
      <vt:lpstr> 2- Système de drainage avec des techniques alternative </vt:lpstr>
      <vt:lpstr>2-1- Stockage : </vt:lpstr>
      <vt:lpstr>2-2- Infiltrage : </vt:lpstr>
      <vt:lpstr>2-3- traitement: </vt:lpstr>
      <vt:lpstr>3- Récupération des eaux pluviales</vt:lpstr>
      <vt:lpstr>Ces techniques doivent être mises en œuvre par des spécialistes et avec un suivi adéquat, de manière à éviter l'infiltration dans la nappe de polluants ou substances indésirables. </vt:lpstr>
      <vt:lpstr>Taux de récupération en eau de pluie des toits par type de couverture :</vt:lpstr>
      <vt:lpstr>4-cas d’étude </vt:lpstr>
      <vt:lpstr>Historique:</vt:lpstr>
      <vt:lpstr> </vt:lpstr>
      <vt:lpstr> « L’eau ménagère - Huishoudwater»</vt:lpstr>
      <vt:lpstr>Cette eau est distribuée aux ménages par l'intermédiaire de systèmes collectifs de conduites, elle est d’une qualité inférieure à l'eau potable et est destinée à des usages de niveau inférieur : l’alimentation des chasses d’eau, des machines à laver et des robinets extérieurs (pour l’arrosage de jardins et le lavage de voitures). </vt:lpstr>
      <vt:lpstr>«Résultats obtenus sur le site de Waterwijk      </vt:lpstr>
      <vt:lpstr>Exemple : </vt:lpstr>
      <vt:lpstr>Caractéristiques du site de Waterwijk</vt:lpstr>
      <vt:lpstr>L’aspect sanitaire : </vt:lpstr>
      <vt:lpstr>L’aspect esthétique :</vt:lpstr>
      <vt:lpstr>Les aspects environnementaux : </vt:lpstr>
      <vt:lpstr>  -la consommation supplémentaire de matériaux nécessaires à l’installation d’un deuxième réseau de conduites         -le fait de savoir si de l’énergie « durable » est utilisée pour la production tant de l’eau potable que de l’eau ménagère.</vt:lpstr>
      <vt:lpstr>Conclusion :  </vt:lpstr>
      <vt:lpstr>Bibliographie 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Université de constantine 3  Institut de gestion des techniques urbaine  département des techniques urbaine et développement durable   module: techniques urbaine</dc:title>
  <dc:creator>Yahia 21</dc:creator>
  <cp:lastModifiedBy>pc</cp:lastModifiedBy>
  <cp:revision>62</cp:revision>
  <dcterms:created xsi:type="dcterms:W3CDTF">2014-01-06T21:04:47Z</dcterms:created>
  <dcterms:modified xsi:type="dcterms:W3CDTF">2014-01-07T11:19:40Z</dcterms:modified>
</cp:coreProperties>
</file>